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27.xml" ContentType="application/vnd.openxmlformats-officedocument.presentationml.slide+xml"/>
  <Override PartName="/ppt/slides/slide43.xml" ContentType="application/vnd.openxmlformats-officedocument.presentationml.slide+xml"/>
  <Override PartName="/ppt/slides/slide41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96" r:id="rId3"/>
    <p:sldId id="338" r:id="rId4"/>
    <p:sldId id="267" r:id="rId5"/>
    <p:sldId id="355" r:id="rId6"/>
    <p:sldId id="292" r:id="rId7"/>
    <p:sldId id="344" r:id="rId8"/>
    <p:sldId id="293" r:id="rId9"/>
    <p:sldId id="348" r:id="rId10"/>
    <p:sldId id="263" r:id="rId11"/>
    <p:sldId id="342" r:id="rId12"/>
    <p:sldId id="327" r:id="rId13"/>
    <p:sldId id="328" r:id="rId14"/>
    <p:sldId id="329" r:id="rId15"/>
    <p:sldId id="330" r:id="rId16"/>
    <p:sldId id="331" r:id="rId17"/>
    <p:sldId id="359" r:id="rId18"/>
    <p:sldId id="332" r:id="rId19"/>
    <p:sldId id="353" r:id="rId20"/>
    <p:sldId id="354" r:id="rId21"/>
    <p:sldId id="336" r:id="rId22"/>
    <p:sldId id="340" r:id="rId23"/>
    <p:sldId id="315" r:id="rId24"/>
    <p:sldId id="317" r:id="rId25"/>
    <p:sldId id="316" r:id="rId26"/>
    <p:sldId id="318" r:id="rId27"/>
    <p:sldId id="337" r:id="rId28"/>
    <p:sldId id="357" r:id="rId29"/>
    <p:sldId id="351" r:id="rId30"/>
    <p:sldId id="349" r:id="rId31"/>
    <p:sldId id="334" r:id="rId32"/>
    <p:sldId id="341" r:id="rId33"/>
    <p:sldId id="321" r:id="rId34"/>
    <p:sldId id="322" r:id="rId35"/>
    <p:sldId id="323" r:id="rId36"/>
    <p:sldId id="324" r:id="rId37"/>
    <p:sldId id="325" r:id="rId38"/>
    <p:sldId id="358" r:id="rId39"/>
    <p:sldId id="363" r:id="rId40"/>
    <p:sldId id="361" r:id="rId41"/>
    <p:sldId id="335" r:id="rId42"/>
    <p:sldId id="313" r:id="rId43"/>
    <p:sldId id="343" r:id="rId44"/>
    <p:sldId id="339" r:id="rId45"/>
    <p:sldId id="274" r:id="rId46"/>
    <p:sldId id="314" r:id="rId47"/>
    <p:sldId id="297" r:id="rId48"/>
    <p:sldId id="285" r:id="rId49"/>
    <p:sldId id="364" r:id="rId50"/>
    <p:sldId id="360" r:id="rId51"/>
    <p:sldId id="362" r:id="rId52"/>
    <p:sldId id="333" r:id="rId53"/>
    <p:sldId id="34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B1BA"/>
    <a:srgbClr val="145DA0"/>
    <a:srgbClr val="0C3014"/>
    <a:srgbClr val="051D40"/>
    <a:srgbClr val="033818"/>
    <a:srgbClr val="0070C0"/>
    <a:srgbClr val="00B0F0"/>
    <a:srgbClr val="020A52"/>
    <a:srgbClr val="0DE3DE"/>
    <a:srgbClr val="0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3D9AA-49D6-0F34-D423-3F8E82DA4674}" v="1006" dt="2024-08-13T17:31:04.494"/>
    <p1510:client id="{2C6DC4D1-EB2E-EADE-ED66-E53CB7276230}" v="5" dt="2024-08-13T14:52:33.581"/>
    <p1510:client id="{47498768-0D15-12EC-02A2-263F7EE3818A}" v="16" dt="2024-08-13T08:40:31.298"/>
    <p1510:client id="{522F45A6-89E5-C539-F83B-250400912045}" v="308" dt="2024-08-13T16:21:43.046"/>
    <p1510:client id="{9614E90A-1E5D-D4D5-5850-B9685E342F04}" v="11" dt="2024-08-13T14:20:46.692"/>
    <p1510:client id="{EC186994-BD1A-93A9-3563-60B2FF8C2FDD}" v="158" dt="2024-08-13T07:16:01.174"/>
    <p1510:client id="{E44A94A8-A0FE-E60B-4212-16DF414A6394}" v="32" dt="2024-08-14T03:21:04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95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2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C66D-3474-4CF6-A339-95D14B23A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63679-35FC-46B6-8D10-FC1118B20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59A5F-D53A-44AF-BD16-ADF6B351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A0C74-04E9-4063-9DF8-64F3EE213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38D60-1E48-4A32-874D-B0989F48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5303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759D-C355-49BB-9A01-450714F6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4361C-A415-4439-AECD-9430A1351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8E24A-0980-412B-B7A2-6B9EFDE9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44312-0BA9-4CE8-883A-37D85F0E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F1737-927E-43C8-BE8E-336F6BC7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0635870C-3D91-477D-988C-D1E097171CF2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40721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52E418-F1A3-4C95-A5F1-180C00F89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2D764-A453-486F-9C23-D2EE4F6EA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E2C05-B9F9-410A-9DB3-EC9D42CF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3254E-9D2C-438A-A58C-C15E7A9F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9A803-2421-4ACE-A7B7-03D28197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165CD553-6EE1-4231-AC27-40C83BD17157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D955FA8D-5618-46EC-8B08-E3B878D8B0FE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168593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00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EA08-6316-4585-9F17-B1DAE60F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B3BA8-4FF3-4A70-8331-2B161CE14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FEBC-F9E1-4929-BABA-C6DB60A7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93354-0BD0-4CE6-8F41-71B92AE3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889F1-DD5E-4AB0-9298-1FEED1A7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86216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CE1D-A972-40B2-B3A2-63C389D5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B5727-65AE-4442-8D49-F400E1433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CE054-3018-46F9-9B03-1B85D69A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17BD-E34F-4A15-ADA0-1882E90E0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BE44-01EB-4B06-90D0-D13CD506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506217-FBC5-48C5-A402-F2B953C5942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99699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FAF4-4750-4354-8212-8F8642B0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72CA6-DF72-480F-95A1-A2B5FE696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DC203-77CF-46EB-91CF-578415F6D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EB784-831F-44C2-A3E2-141D4BA30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899C4-85A4-46EA-945E-0E28D90B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CA93B-CD12-4701-AA58-2E5A250F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8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A8BD-87F4-4199-8DDB-DADB2A73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3CCF1-0436-41A8-B389-9D4245943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A999C-1586-4A55-9418-2BEC15F45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150A2-4A35-4EEF-A142-18D357BF4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FCA38-638B-4421-B71B-4D8FFBF15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DC2D5-7ECC-46BC-A9B0-A939A536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633CB-4902-4570-9FD0-7F68CA06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0471B-0EB2-4268-B9CE-191D328D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71084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64C0-064C-4A80-9EED-02E72CB7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EC7FD-2D12-4979-A9F0-AF16B21F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13B4B-DFD3-4C5E-81E6-0E5BA1F0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C19CA-B317-4848-BBA5-82F6B2BC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06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3A4D7-7A13-4C02-A892-D3016656D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DA2FE-B799-4330-B578-EE9AA5B7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8D48E-9DFF-41D2-AF98-4AC38ACB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二等辺三角形 9">
            <a:extLst>
              <a:ext uri="{FF2B5EF4-FFF2-40B4-BE49-F238E27FC236}">
                <a16:creationId xmlns:a16="http://schemas.microsoft.com/office/drawing/2014/main" id="{9B2D5D13-1B52-424F-AAC1-4ED2F2026264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二等辺三角形 10">
            <a:extLst>
              <a:ext uri="{FF2B5EF4-FFF2-40B4-BE49-F238E27FC236}">
                <a16:creationId xmlns:a16="http://schemas.microsoft.com/office/drawing/2014/main" id="{645E4D99-D84B-45E9-848F-DE26D25958EB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56C63C-C053-4423-99D6-4E330D02F6F2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6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BF18-1BF9-46F8-BBC2-FA9DA364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65E47-A8B5-4660-8E1D-4298A63B4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AC373-D404-49D4-8E23-FB2F8C7C5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9896D-CAAF-421C-A111-AA11F21E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2E81C-10C2-4CDA-9F0C-E36F98EA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8386F-BAD9-4EA0-A609-94FF5D3D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二等辺三角形 11">
            <a:extLst>
              <a:ext uri="{FF2B5EF4-FFF2-40B4-BE49-F238E27FC236}">
                <a16:creationId xmlns:a16="http://schemas.microsoft.com/office/drawing/2014/main" id="{E3F3A041-D12D-4DDB-8E2E-26692C102203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二等辺三角形 9">
            <a:extLst>
              <a:ext uri="{FF2B5EF4-FFF2-40B4-BE49-F238E27FC236}">
                <a16:creationId xmlns:a16="http://schemas.microsoft.com/office/drawing/2014/main" id="{90BC51AA-E3C7-40C9-9A1B-53F45D189630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0" name="二等辺三角形 10">
            <a:extLst>
              <a:ext uri="{FF2B5EF4-FFF2-40B4-BE49-F238E27FC236}">
                <a16:creationId xmlns:a16="http://schemas.microsoft.com/office/drawing/2014/main" id="{BA1D6F40-CB97-4FB8-9D61-8046EA444773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28831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05E0-E6E8-446F-AF17-8B82008D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062AC-7A37-4EF4-8956-7999CC1F3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32269-1BBE-4187-939B-88ACA3D4A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4A5C3-2882-45C9-9FDD-FD55897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FE53D-8C61-4B69-AE90-687DA257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AA7B4-70D5-4051-8605-5434D576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BDDA1A01-6ACC-40EA-8948-C93B45F8FD05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28043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62AAED-4C48-4384-8EA0-2B6BF070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0D4C9-02E1-408D-8594-D1C75D2DB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0D30-CE60-4871-B090-3E00A08EA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AACF0-61EF-4BE2-B00E-BCC9443A0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A17EC-2540-4888-807B-D44B10EDC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C142CD-CA80-46C0-A4DF-1CAF9A9061E5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4245A78D-3CA5-4A66-B7D1-6D7B2C4ED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1EE18E-E54B-46A8-A650-7EB5A8017422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8/16/2024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87038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3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3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31.png"/><Relationship Id="rId7" Type="http://schemas.openxmlformats.org/officeDocument/2006/relationships/image" Target="../media/image76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32.sv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00382" y="2569361"/>
            <a:ext cx="6424939" cy="1286215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2"/>
              </a:solidFill>
            </a:ln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27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7472638" y="-674098"/>
            <a:ext cx="1765167" cy="1765167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95908" y="2376787"/>
            <a:ext cx="7306057" cy="10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46"/>
              </a:lnSpc>
            </a:pPr>
            <a:r>
              <a:rPr lang="en-US" sz="5400" b="1">
                <a:latin typeface="Arial Black" panose="020B0A04020102020204" pitchFamily="34" charset="0"/>
              </a:rPr>
              <a:t>AUTOMATED</a:t>
            </a:r>
            <a:endParaRPr lang="en-US" sz="5400" b="1">
              <a:solidFill>
                <a:srgbClr val="FFFBFB"/>
              </a:solidFill>
              <a:latin typeface="Arial Black" panose="020B0A04020102020204" pitchFamily="34" charset="0"/>
              <a:ea typeface="Now Bold"/>
              <a:cs typeface="Now Bold"/>
              <a:sym typeface="Now Bold"/>
            </a:endParaRPr>
          </a:p>
        </p:txBody>
      </p:sp>
      <p:sp>
        <p:nvSpPr>
          <p:cNvPr id="12" name="Freeform 12"/>
          <p:cNvSpPr/>
          <p:nvPr/>
        </p:nvSpPr>
        <p:spPr>
          <a:xfrm rot="1826663">
            <a:off x="487162" y="227119"/>
            <a:ext cx="1231589" cy="1231589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36138" y="2815718"/>
            <a:ext cx="6779997" cy="947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46"/>
              </a:lnSpc>
            </a:pPr>
            <a:r>
              <a:rPr lang="en-US" sz="2400">
                <a:solidFill>
                  <a:srgbClr val="56AEFF"/>
                </a:solidFill>
                <a:latin typeface="Arial Black" panose="020B0A04020102020204" pitchFamily="34" charset="0"/>
                <a:ea typeface="Now Bold"/>
                <a:cs typeface="Now Bold"/>
                <a:sym typeface="Now Bold"/>
              </a:rPr>
              <a:t>INTERVIEW PROCESSING SYSTEM </a:t>
            </a:r>
          </a:p>
        </p:txBody>
      </p:sp>
      <p:sp>
        <p:nvSpPr>
          <p:cNvPr id="15" name="Subtitle 4">
            <a:extLst>
              <a:ext uri="{FF2B5EF4-FFF2-40B4-BE49-F238E27FC236}">
                <a16:creationId xmlns:a16="http://schemas.microsoft.com/office/drawing/2014/main" id="{04036E7C-345C-4845-81F9-BCB513AE567A}"/>
              </a:ext>
            </a:extLst>
          </p:cNvPr>
          <p:cNvSpPr txBox="1">
            <a:spLocks/>
          </p:cNvSpPr>
          <p:nvPr/>
        </p:nvSpPr>
        <p:spPr>
          <a:xfrm>
            <a:off x="468716" y="3931440"/>
            <a:ext cx="8534400" cy="581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24-25J-047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CF410C-729A-4505-B267-46E37DF3B370}"/>
              </a:ext>
            </a:extLst>
          </p:cNvPr>
          <p:cNvGrpSpPr/>
          <p:nvPr/>
        </p:nvGrpSpPr>
        <p:grpSpPr>
          <a:xfrm>
            <a:off x="-1447680" y="-2363993"/>
            <a:ext cx="3735531" cy="3735531"/>
            <a:chOff x="0" y="0"/>
            <a:chExt cx="812800" cy="812800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C8258FD-0ADA-4C6F-BC0A-9040DE48E1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55703119-8853-47FB-8EF3-3CEF5E109DF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B89EE964-9159-40A8-A6E4-E4B7EE5794B6}"/>
              </a:ext>
            </a:extLst>
          </p:cNvPr>
          <p:cNvGrpSpPr/>
          <p:nvPr/>
        </p:nvGrpSpPr>
        <p:grpSpPr>
          <a:xfrm>
            <a:off x="5739616" y="2262654"/>
            <a:ext cx="7971800" cy="8011753"/>
            <a:chOff x="0" y="0"/>
            <a:chExt cx="812800" cy="812800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67C2CF73-BC8F-4B43-A8A1-BBAF465C85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44095F62-625C-4075-AC15-7CD8F46A8F8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id="{31BFD20E-9E98-4A77-944D-A33AF96230CE}"/>
              </a:ext>
            </a:extLst>
          </p:cNvPr>
          <p:cNvGrpSpPr>
            <a:grpSpLocks noChangeAspect="1"/>
          </p:cNvGrpSpPr>
          <p:nvPr/>
        </p:nvGrpSpPr>
        <p:grpSpPr>
          <a:xfrm>
            <a:off x="5971675" y="1729629"/>
            <a:ext cx="5010383" cy="2873895"/>
            <a:chOff x="0" y="0"/>
            <a:chExt cx="7981950" cy="4578350"/>
          </a:xfrm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45B96D4B-F146-4143-929E-EE4105848A4B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F9CE8F3-B893-4578-BEAD-EB5E218DC049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F3B6C329-24DE-49D1-B423-22CEF83C4793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7C1C607-54A2-4250-BBB1-94301CB3D713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F70497CC-4B84-4F61-93CF-51433D40EC53}"/>
                </a:ext>
              </a:extLst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3261" b="-326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37522" y="-1630601"/>
            <a:ext cx="10159572" cy="1015957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05228" y="-1198307"/>
            <a:ext cx="9291535" cy="92915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1336" y="2922769"/>
            <a:ext cx="4022242" cy="118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sz="6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  <a:t>Technology </a:t>
            </a:r>
            <a:br>
              <a:rPr lang="en-US" sz="6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</a:br>
            <a:r>
              <a:rPr lang="en-US" sz="6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  <a:t>Used</a:t>
            </a:r>
            <a:endParaRPr lang="en-US" sz="540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745401" y="1178661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6791610" y="1557623"/>
            <a:ext cx="384556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3"/>
              </a:lnSpc>
            </a:pPr>
            <a:r>
              <a:rPr lang="en-US" spc="-2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Front 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42106" y="1360802"/>
            <a:ext cx="756093" cy="52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>
            <a:off x="6096000" y="2360927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7142210" y="2726675"/>
            <a:ext cx="384556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3"/>
              </a:lnSpc>
            </a:pPr>
            <a:r>
              <a:rPr lang="en-US" spc="-2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Back 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92706" y="2543069"/>
            <a:ext cx="756093" cy="52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6096000" y="3545381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7142209" y="3980126"/>
            <a:ext cx="384556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3"/>
              </a:lnSpc>
            </a:pPr>
            <a:r>
              <a:rPr lang="en-US" spc="-2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Data Base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92706" y="3727523"/>
            <a:ext cx="756093" cy="52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>
            <a:off x="5745401" y="4729835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6948799" y="5179875"/>
            <a:ext cx="384556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3"/>
              </a:lnSpc>
            </a:pPr>
            <a:r>
              <a:rPr lang="en-US" spc="-2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Libraries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42106" y="4911977"/>
            <a:ext cx="756093" cy="52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270304" y="1770689"/>
            <a:ext cx="249071" cy="2490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543543" y="2786994"/>
            <a:ext cx="249071" cy="24907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96153" y="4935227"/>
            <a:ext cx="249071" cy="24907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39641" y="3840321"/>
            <a:ext cx="249071" cy="24907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C97603A-70E6-499A-9E1B-6C7077F5A3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15" y="1130538"/>
            <a:ext cx="1701479" cy="9570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18C984-6242-45F0-85F9-0F0FE788D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31" y="2256905"/>
            <a:ext cx="1945570" cy="97278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E75FBA3-DF97-479E-BC69-5CA7F9AAEF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0602" y="3660194"/>
            <a:ext cx="2247170" cy="61504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6191B04-5C36-46AB-9C0B-2BF9FF8119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819" y="4751084"/>
            <a:ext cx="731899" cy="7961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57DBA9-B1AD-4BC6-A267-84B4771445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6111" y1="45278" x2="26111" y2="45278"/>
                        <a14:foregroundMark x1="26667" y1="45556" x2="26667" y2="40278"/>
                        <a14:foregroundMark x1="26111" y1="53056" x2="24167" y2="47500"/>
                        <a14:foregroundMark x1="27500" y1="54444" x2="24722" y2="46944"/>
                        <a14:foregroundMark x1="24444" y1="44722" x2="23611" y2="55556"/>
                        <a14:foregroundMark x1="16389" y1="58056" x2="16389" y2="58056"/>
                        <a14:foregroundMark x1="30556" y1="60833" x2="33889" y2="46944"/>
                        <a14:foregroundMark x1="33889" y1="46944" x2="33889" y2="46944"/>
                        <a14:foregroundMark x1="33611" y1="40833" x2="33611" y2="40833"/>
                        <a14:foregroundMark x1="39167" y1="51111" x2="39167" y2="51111"/>
                        <a14:foregroundMark x1="42222" y1="48611" x2="42222" y2="48611"/>
                        <a14:foregroundMark x1="43333" y1="49444" x2="43333" y2="49444"/>
                        <a14:foregroundMark x1="43333" y1="49444" x2="43333" y2="49444"/>
                        <a14:foregroundMark x1="43333" y1="50278" x2="43333" y2="54722"/>
                        <a14:foregroundMark x1="43333" y1="47778" x2="38611" y2="45556"/>
                        <a14:foregroundMark x1="48611" y1="47500" x2="48611" y2="55833"/>
                        <a14:foregroundMark x1="50833" y1="45556" x2="56111" y2="54722"/>
                        <a14:foregroundMark x1="61389" y1="49722" x2="59722" y2="49167"/>
                        <a14:foregroundMark x1="61944" y1="51667" x2="61944" y2="46667"/>
                        <a14:foregroundMark x1="63889" y1="46111" x2="68333" y2="46389"/>
                        <a14:foregroundMark x1="69167" y1="46944" x2="68889" y2="51111"/>
                        <a14:foregroundMark x1="68611" y1="52778" x2="67500" y2="58056"/>
                        <a14:foregroundMark x1="65278" y1="61111" x2="61944" y2="60556"/>
                        <a14:foregroundMark x1="73611" y1="49167" x2="75000" y2="54722"/>
                        <a14:foregroundMark x1="76389" y1="54167" x2="80556" y2="56111"/>
                        <a14:foregroundMark x1="80833" y1="55556" x2="81667" y2="50000"/>
                        <a14:foregroundMark x1="20000" y1="51667" x2="21667" y2="48333"/>
                        <a14:foregroundMark x1="75556" y1="45278" x2="80000" y2="47500"/>
                        <a14:foregroundMark x1="51389" y1="61667" x2="58611" y2="64167"/>
                        <a14:backgroundMark x1="35278" y1="17222" x2="35278" y2="1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87" y="4417867"/>
            <a:ext cx="1283789" cy="128378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018725-5920-4A50-A12A-A9C2895BEE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48" y="5535875"/>
            <a:ext cx="1903970" cy="4809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36FA245-4D76-4576-AC8D-CE2E1FEF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55" y="1918000"/>
            <a:ext cx="10515600" cy="2852737"/>
          </a:xfrm>
        </p:spPr>
        <p:txBody>
          <a:bodyPr/>
          <a:lstStyle/>
          <a:p>
            <a:pPr algn="ctr"/>
            <a:r>
              <a:rPr lang="en-US"/>
              <a:t>IT21158186  | </a:t>
            </a:r>
            <a:r>
              <a:rPr lang="en-US" err="1"/>
              <a:t>Pinsara</a:t>
            </a:r>
            <a:r>
              <a:rPr lang="en-US"/>
              <a:t> A.R.D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BFC32A5-A0DB-4F3F-8BB8-82DCBD3DFDDE}"/>
              </a:ext>
            </a:extLst>
          </p:cNvPr>
          <p:cNvSpPr/>
          <p:nvPr/>
        </p:nvSpPr>
        <p:spPr>
          <a:xfrm>
            <a:off x="10716138" y="2793968"/>
            <a:ext cx="3953539" cy="3953539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73B6DFCD-2580-4610-B03A-B65B0919B2A9}"/>
              </a:ext>
            </a:extLst>
          </p:cNvPr>
          <p:cNvSpPr/>
          <p:nvPr/>
        </p:nvSpPr>
        <p:spPr>
          <a:xfrm>
            <a:off x="-1637482" y="-1629107"/>
            <a:ext cx="3953539" cy="3953539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E0A8E9-0E1E-4ADD-A160-1EC5C448AF51}"/>
              </a:ext>
            </a:extLst>
          </p:cNvPr>
          <p:cNvSpPr/>
          <p:nvPr/>
        </p:nvSpPr>
        <p:spPr>
          <a:xfrm>
            <a:off x="2687817" y="6492875"/>
            <a:ext cx="7104365" cy="33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IT21158186  | </a:t>
            </a:r>
            <a:r>
              <a:rPr lang="en-US" err="1">
                <a:solidFill>
                  <a:schemeClr val="tx1"/>
                </a:solidFill>
              </a:rPr>
              <a:t>Pinsara</a:t>
            </a:r>
            <a:r>
              <a:rPr lang="en-US">
                <a:solidFill>
                  <a:schemeClr val="tx1"/>
                </a:solidFill>
              </a:rPr>
              <a:t> A.R.D | 24-25J-047 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3A798C8-4B76-48D9-82F6-E3AE3C845A63}"/>
              </a:ext>
            </a:extLst>
          </p:cNvPr>
          <p:cNvSpPr txBox="1">
            <a:spLocks/>
          </p:cNvSpPr>
          <p:nvPr/>
        </p:nvSpPr>
        <p:spPr>
          <a:xfrm>
            <a:off x="965855" y="3657600"/>
            <a:ext cx="10363200" cy="334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Specialization : Information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2C3A3-9179-4ABA-92DA-82FBDC43CB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3296" r="9445" b="38640"/>
          <a:stretch/>
        </p:blipFill>
        <p:spPr>
          <a:xfrm>
            <a:off x="10453492" y="197805"/>
            <a:ext cx="1399220" cy="13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9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4093"/>
            <a:ext cx="11684000" cy="868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INTRODUCTION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91" y="2717022"/>
            <a:ext cx="10515600" cy="14183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/>
              <a:t>"Introducing an innovative system that evaluates candidates primarily on their skills through a video-based mock-up test. Additionally, it assesses grooming, professionalism, and the working environment to provide a comprehensive candidate evaluation."</a:t>
            </a:r>
            <a:endParaRPr lang="en-US">
              <a:cs typeface="Calibri" panose="020F0502020204030204"/>
            </a:endParaRPr>
          </a:p>
          <a:p>
            <a:pPr algn="ctr"/>
            <a:endParaRPr lang="en-US" sz="2400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33E891-77DA-470F-BD2F-20639B9CAEC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IT21158186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Pinsara</a:t>
            </a:r>
            <a:r>
              <a:rPr lang="en-US">
                <a:solidFill>
                  <a:schemeClr val="tx1"/>
                </a:solidFill>
              </a:rPr>
              <a:t> A.R.D | 24-25J-047  </a:t>
            </a:r>
          </a:p>
        </p:txBody>
      </p:sp>
      <p:pic>
        <p:nvPicPr>
          <p:cNvPr id="2" name="Picture 1" descr="A person pointing at a graph on a white board&#10;&#10;Description automatically generated">
            <a:extLst>
              <a:ext uri="{FF2B5EF4-FFF2-40B4-BE49-F238E27FC236}">
                <a16:creationId xmlns:a16="http://schemas.microsoft.com/office/drawing/2014/main" id="{38B4F885-1F52-DC0E-1630-1C3F1E6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298" y="119617"/>
            <a:ext cx="1224385" cy="1224385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3A04D15A-E116-4AAE-B4FC-C656EF635BC4}"/>
              </a:ext>
            </a:extLst>
          </p:cNvPr>
          <p:cNvSpPr txBox="1"/>
          <p:nvPr/>
        </p:nvSpPr>
        <p:spPr>
          <a:xfrm>
            <a:off x="-1593584" y="-4110575"/>
            <a:ext cx="3035119" cy="321022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Freeform 27">
            <a:extLst>
              <a:ext uri="{FF2B5EF4-FFF2-40B4-BE49-F238E27FC236}">
                <a16:creationId xmlns:a16="http://schemas.microsoft.com/office/drawing/2014/main" id="{FED8E6CB-25A7-432B-BB34-928330A06833}"/>
              </a:ext>
            </a:extLst>
          </p:cNvPr>
          <p:cNvSpPr/>
          <p:nvPr/>
        </p:nvSpPr>
        <p:spPr>
          <a:xfrm rot="14462345">
            <a:off x="9547944" y="-2227554"/>
            <a:ext cx="4455108" cy="4455108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lum bright="-20000" contrast="-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C25BE40B-8440-4841-A676-378878FAED2D}"/>
              </a:ext>
            </a:extLst>
          </p:cNvPr>
          <p:cNvSpPr/>
          <p:nvPr/>
        </p:nvSpPr>
        <p:spPr>
          <a:xfrm rot="19944491">
            <a:off x="-1593584" y="-2396167"/>
            <a:ext cx="4455108" cy="4455108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lum bright="-20000" contrast="-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8173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12078"/>
            <a:ext cx="11684000" cy="868362"/>
          </a:xfrm>
        </p:spPr>
        <p:txBody>
          <a:bodyPr>
            <a:noAutofit/>
          </a:bodyPr>
          <a:lstStyle/>
          <a:p>
            <a:pPr algn="ctr"/>
            <a:r>
              <a:rPr lang="en-US" sz="3600" b="1"/>
              <a:t>RESEARCH QUESTION</a:t>
            </a:r>
            <a:br>
              <a:rPr lang="en-US" sz="3600" b="1"/>
            </a:br>
            <a:endParaRPr lang="en-US" sz="3600" b="1">
              <a:cs typeface="Calibri Light" panose="020F03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331" y="2874755"/>
            <a:ext cx="10559773" cy="19549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en-US" sz="2400">
                <a:latin typeface="Times New Roman"/>
                <a:cs typeface="Times New Roman"/>
              </a:rPr>
              <a:t>"How effective are video-based mockup tests in shortlisting candidates based on skill evaluation and assessing grooming, professionalism, and working environment? This research aims to address the reliance on subjective evaluations in current methods."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A23C3D-3B34-4C8C-A96F-06CEA4DE1DE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IT21158186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Pinsara</a:t>
            </a:r>
            <a:r>
              <a:rPr lang="en-US">
                <a:solidFill>
                  <a:schemeClr val="tx1"/>
                </a:solidFill>
              </a:rPr>
              <a:t> A.R.D | 24-25J-047  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F5961C1-437E-4A2F-BB8D-E1B1E4C11761}"/>
              </a:ext>
            </a:extLst>
          </p:cNvPr>
          <p:cNvSpPr/>
          <p:nvPr/>
        </p:nvSpPr>
        <p:spPr>
          <a:xfrm>
            <a:off x="9180371" y="-1533079"/>
            <a:ext cx="3338939" cy="3265528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FC48B7AC-620C-44F6-8B10-748DA023F794}"/>
              </a:ext>
            </a:extLst>
          </p:cNvPr>
          <p:cNvSpPr/>
          <p:nvPr/>
        </p:nvSpPr>
        <p:spPr>
          <a:xfrm>
            <a:off x="-1867766" y="-2078266"/>
            <a:ext cx="3735531" cy="373553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00" cap="sq">
            <a:solidFill>
              <a:srgbClr val="145DA0"/>
            </a:solidFill>
            <a:prstDash val="solid"/>
            <a:miter/>
          </a:ln>
        </p:spPr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17BF027E-6D3C-434A-AE24-5B258CA7107E}"/>
              </a:ext>
            </a:extLst>
          </p:cNvPr>
          <p:cNvSpPr/>
          <p:nvPr/>
        </p:nvSpPr>
        <p:spPr>
          <a:xfrm>
            <a:off x="11676269" y="4193721"/>
            <a:ext cx="1863662" cy="186366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00" cap="sq">
            <a:solidFill>
              <a:srgbClr val="145DA0"/>
            </a:solidFill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87016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Autofit/>
          </a:bodyPr>
          <a:lstStyle/>
          <a:p>
            <a:pPr algn="ctr"/>
            <a:r>
              <a:rPr lang="en-US" sz="3600" b="1"/>
              <a:t>RESEARCH GAP</a:t>
            </a:r>
            <a:br>
              <a:rPr lang="en-US" sz="3600" b="1"/>
            </a:br>
            <a:endParaRPr lang="en-US" sz="3600" b="1">
              <a:cs typeface="Calibri Light" panose="020F03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94" y="1053830"/>
            <a:ext cx="8934091" cy="911494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Current interview processes heavily rely on subjective evaluations and traditional metrics, often overlooking the nuanced information embedded in vocal features. </a:t>
            </a:r>
            <a:endParaRPr lang="en-US" sz="2400">
              <a:highlight>
                <a:srgbClr val="FFFF00"/>
              </a:highlight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C93E31-323E-448F-ACED-DBA8BD0A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00882"/>
              </p:ext>
            </p:extLst>
          </p:nvPr>
        </p:nvGraphicFramePr>
        <p:xfrm>
          <a:off x="706617" y="2057400"/>
          <a:ext cx="10668003" cy="4384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4288027307"/>
                    </a:ext>
                  </a:extLst>
                </a:gridCol>
                <a:gridCol w="1981201">
                  <a:extLst>
                    <a:ext uri="{9D8B030D-6E8A-4147-A177-3AD203B41FA5}">
                      <a16:colId xmlns:a16="http://schemas.microsoft.com/office/drawing/2014/main" val="538599730"/>
                    </a:ext>
                  </a:extLst>
                </a:gridCol>
                <a:gridCol w="1981201">
                  <a:extLst>
                    <a:ext uri="{9D8B030D-6E8A-4147-A177-3AD203B41FA5}">
                      <a16:colId xmlns:a16="http://schemas.microsoft.com/office/drawing/2014/main" val="1334810424"/>
                    </a:ext>
                  </a:extLst>
                </a:gridCol>
                <a:gridCol w="2057401">
                  <a:extLst>
                    <a:ext uri="{9D8B030D-6E8A-4147-A177-3AD203B41FA5}">
                      <a16:colId xmlns:a16="http://schemas.microsoft.com/office/drawing/2014/main" val="6896035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61813283"/>
                    </a:ext>
                  </a:extLst>
                </a:gridCol>
              </a:tblGrid>
              <a:tr h="619760">
                <a:tc>
                  <a:txBody>
                    <a:bodyPr/>
                    <a:lstStyle/>
                    <a:p>
                      <a:r>
                        <a:rPr lang="en-US"/>
                        <a:t>Reference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Proposed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024457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Skills Extraction from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77589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Generate Questions related to extracted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966786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r>
                        <a:rPr lang="en-US" dirty="0"/>
                        <a:t>Use of Video-Based Mockup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293338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r>
                        <a:rPr lang="en-US" dirty="0"/>
                        <a:t>Evaluation of professionalism and working environment using 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347549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r>
                        <a:rPr lang="en-US" dirty="0"/>
                        <a:t>Rating skills of candidates automatically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379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B035794-9012-41A2-A706-0E51FEFD3CC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IT21158186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Pinsara</a:t>
            </a:r>
            <a:r>
              <a:rPr lang="en-US">
                <a:solidFill>
                  <a:schemeClr val="tx1"/>
                </a:solidFill>
              </a:rPr>
              <a:t> A.R.D | 24-25J-047  </a:t>
            </a:r>
          </a:p>
        </p:txBody>
      </p:sp>
      <p:pic>
        <p:nvPicPr>
          <p:cNvPr id="3" name="Picture 2" descr="A person looking through a magnifying glass&#10;&#10;Description automatically generated">
            <a:extLst>
              <a:ext uri="{FF2B5EF4-FFF2-40B4-BE49-F238E27FC236}">
                <a16:creationId xmlns:a16="http://schemas.microsoft.com/office/drawing/2014/main" id="{63E3152B-231F-6AEB-A2B9-BED90434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312" y="50860"/>
            <a:ext cx="1939866" cy="20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58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1DCE-B727-4EB0-96FB-89F48876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/>
              <a:t>SPECIFIC AND SUB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C31B-A3FE-4DF6-8898-771AFCC9D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992" y="1911889"/>
            <a:ext cx="998363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Specific Objective:</a:t>
            </a:r>
          </a:p>
          <a:p>
            <a:pPr lvl="1"/>
            <a:r>
              <a:rPr lang="en-US" sz="2000">
                <a:latin typeface="Arial"/>
                <a:cs typeface="Arial"/>
              </a:rPr>
              <a:t>•</a:t>
            </a:r>
            <a:r>
              <a:rPr lang="en-US" sz="2000">
                <a:latin typeface="Times New Roman"/>
                <a:cs typeface="Times New Roman"/>
              </a:rPr>
              <a:t>To develop a system that uses video-based mock-up tests to objectively assess candidates' skills. The system will also evaluate grooming, professionalism, and working environment as supplementary criteria. </a:t>
            </a:r>
            <a:endParaRPr lang="en-US" sz="2000"/>
          </a:p>
          <a:p>
            <a:pPr lvl="1"/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  <a:p>
            <a:r>
              <a:rPr lang="en-US" sz="2800"/>
              <a:t>Sub Objectives:</a:t>
            </a:r>
            <a:endParaRPr lang="en-US" sz="2800">
              <a:cs typeface="Calibri"/>
            </a:endParaRPr>
          </a:p>
          <a:p>
            <a:pPr marL="800100" lvl="1" indent="-342900" algn="just"/>
            <a:r>
              <a:rPr lang="en-US" sz="1800">
                <a:latin typeface="Arial"/>
                <a:cs typeface="Arial"/>
              </a:rPr>
              <a:t>To identify key skills from candidates' CVs and generate relevant mockup test questions.</a:t>
            </a:r>
            <a:endParaRPr lang="en-US" sz="1800">
              <a:latin typeface="Calibri"/>
              <a:cs typeface="Calibri"/>
            </a:endParaRPr>
          </a:p>
          <a:p>
            <a:pPr marL="800100" lvl="1" indent="-342900" algn="just"/>
            <a:r>
              <a:rPr lang="en-US" sz="1800">
                <a:latin typeface="Arial"/>
                <a:cs typeface="Arial"/>
              </a:rPr>
              <a:t>To develop machine learning algorithms for assessing grooming, professionalism, and work environment.</a:t>
            </a:r>
            <a:endParaRPr lang="en-US" sz="1800">
              <a:latin typeface="Calibri" panose="020F0502020204030204"/>
              <a:cs typeface="Calibri" panose="020F0502020204030204"/>
            </a:endParaRPr>
          </a:p>
          <a:p>
            <a:pPr marL="800100" lvl="1" indent="-342900" algn="just"/>
            <a:r>
              <a:rPr lang="en-US" sz="1800">
                <a:latin typeface="Arial"/>
                <a:cs typeface="Arial"/>
              </a:rPr>
              <a:t>To validate the effectiveness of this integrated evaluation system. </a:t>
            </a:r>
            <a:endParaRPr lang="en-US" sz="1800">
              <a:cs typeface="Calibri" panose="020F0502020204030204"/>
            </a:endParaRPr>
          </a:p>
          <a:p>
            <a:pPr lvl="1"/>
            <a:endParaRPr lang="en-US" sz="20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A4110-A318-40B6-9A05-0480E7F40FF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IT21158186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Pinsara</a:t>
            </a:r>
            <a:r>
              <a:rPr lang="en-US">
                <a:solidFill>
                  <a:schemeClr val="tx1"/>
                </a:solidFill>
              </a:rPr>
              <a:t> A.R.D | 24-25J-047  </a:t>
            </a: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E66C3BA6-6282-4334-9A76-AF76ABAE470F}"/>
              </a:ext>
            </a:extLst>
          </p:cNvPr>
          <p:cNvSpPr/>
          <p:nvPr/>
        </p:nvSpPr>
        <p:spPr>
          <a:xfrm>
            <a:off x="-550536" y="-829676"/>
            <a:ext cx="2425770" cy="2425770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 descr="A red and white target with a arrow in the center&#10;&#10;Description automatically generated">
            <a:extLst>
              <a:ext uri="{FF2B5EF4-FFF2-40B4-BE49-F238E27FC236}">
                <a16:creationId xmlns:a16="http://schemas.microsoft.com/office/drawing/2014/main" id="{1726D0BF-954D-1EF9-DF64-D408A1BA2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3" y="1818688"/>
            <a:ext cx="856179" cy="861096"/>
          </a:xfrm>
          <a:prstGeom prst="rect">
            <a:avLst/>
          </a:prstGeom>
        </p:spPr>
      </p:pic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5C29578-D429-F6A4-2E18-F7AE24779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43" y="3937540"/>
            <a:ext cx="787137" cy="861096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0F64C670-2058-4F0E-9804-BBD60C5610B5}"/>
              </a:ext>
            </a:extLst>
          </p:cNvPr>
          <p:cNvSpPr/>
          <p:nvPr/>
        </p:nvSpPr>
        <p:spPr>
          <a:xfrm rot="17793173">
            <a:off x="11083355" y="-2040513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36791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683F43-52E3-4E11-A0E1-DA4D77D7BC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IT21158186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Pinsara</a:t>
            </a:r>
            <a:r>
              <a:rPr lang="en-US">
                <a:solidFill>
                  <a:schemeClr val="tx1"/>
                </a:solidFill>
              </a:rPr>
              <a:t> A.R.D | 24-25J-047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D6890-D7FB-40B7-8569-132FE714F444}"/>
              </a:ext>
            </a:extLst>
          </p:cNvPr>
          <p:cNvSpPr txBox="1"/>
          <p:nvPr/>
        </p:nvSpPr>
        <p:spPr>
          <a:xfrm>
            <a:off x="11658600" y="6793468"/>
            <a:ext cx="23622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diagram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4B0C546-241A-4D9E-B412-F9C3F34C2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2435" y="662781"/>
            <a:ext cx="5883320" cy="566514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METHODOLOGY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67069-1B81-7901-C464-DEB90150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517" y="353218"/>
            <a:ext cx="590371" cy="619125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592F399F-05B9-48AC-928F-3FC9455DAEB4}"/>
              </a:ext>
            </a:extLst>
          </p:cNvPr>
          <p:cNvSpPr/>
          <p:nvPr/>
        </p:nvSpPr>
        <p:spPr>
          <a:xfrm rot="17793173">
            <a:off x="10292723" y="-903226"/>
            <a:ext cx="5710626" cy="7972950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DA0C9AD7-F348-4782-9D70-451C32D8D04A}"/>
              </a:ext>
            </a:extLst>
          </p:cNvPr>
          <p:cNvSpPr/>
          <p:nvPr/>
        </p:nvSpPr>
        <p:spPr>
          <a:xfrm rot="12300870">
            <a:off x="-1348434" y="-5074700"/>
            <a:ext cx="5710626" cy="7972950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50144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FAD652-5E61-46A5-A3DC-73A9EC679B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286"/>
            <a:ext cx="10515600" cy="132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  <a:t>Workload Distribution</a:t>
            </a:r>
            <a:endParaRPr lang="en-US" sz="300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4B6E1-50D4-417E-8102-B5AECA17C98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IT21167232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P.M.R.S.Anjalie</a:t>
            </a:r>
            <a:r>
              <a:rPr lang="en-US" dirty="0">
                <a:solidFill>
                  <a:schemeClr val="tx1"/>
                </a:solidFill>
              </a:rPr>
              <a:t> | 24-25J-047 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B87ABA1-1275-4119-834E-04A2D23FC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349" y="1049067"/>
            <a:ext cx="11231301" cy="498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1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>
                <a:latin typeface="Times New Roman"/>
                <a:cs typeface="Times New Roman"/>
              </a:rPr>
              <a:t>Technologies, Techniques, Algorithms </a:t>
            </a:r>
            <a:r>
              <a:rPr lang="en-US" sz="3600">
                <a:latin typeface="Times New Roman"/>
                <a:cs typeface="Times New Roman"/>
              </a:rPr>
              <a:t> </a:t>
            </a:r>
            <a:endParaRPr lang="en-US" sz="3600">
              <a:cs typeface="Calibri Light" panose="020F03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46A35-DEC9-439D-AADE-0DA98F90BD4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IT21158186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Pinsara</a:t>
            </a:r>
            <a:r>
              <a:rPr lang="en-US">
                <a:solidFill>
                  <a:schemeClr val="tx1"/>
                </a:solidFill>
              </a:rPr>
              <a:t> A.R.D | 24-25J-047  </a:t>
            </a:r>
          </a:p>
        </p:txBody>
      </p:sp>
      <p:pic>
        <p:nvPicPr>
          <p:cNvPr id="2" name="Picture 1" descr="A grey background with black text&#10;&#10;Description automatically generated">
            <a:extLst>
              <a:ext uri="{FF2B5EF4-FFF2-40B4-BE49-F238E27FC236}">
                <a16:creationId xmlns:a16="http://schemas.microsoft.com/office/drawing/2014/main" id="{95E21E94-FA56-879E-0291-3DF157BF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6" y="1394604"/>
            <a:ext cx="3444744" cy="4873925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489CE0C6-52CF-305E-868D-270AADCE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609" y="1393795"/>
            <a:ext cx="3845764" cy="4429844"/>
          </a:xfrm>
          <a:prstGeom prst="rect">
            <a:avLst/>
          </a:prstGeom>
        </p:spPr>
      </p:pic>
      <p:pic>
        <p:nvPicPr>
          <p:cNvPr id="4" name="Picture 3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7E24C0F3-FBF7-36DD-4E97-6DFBA6BEC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790" y="1394603"/>
            <a:ext cx="3855742" cy="487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94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Candidate Evaluation Process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46A35-DEC9-439D-AADE-0DA98F90BD4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IT21158186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Pinsara</a:t>
            </a:r>
            <a:r>
              <a:rPr lang="en-US">
                <a:solidFill>
                  <a:schemeClr val="tx1"/>
                </a:solidFill>
              </a:rPr>
              <a:t> A.R.D | 24-25J-047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C31462-8420-47F1-9E53-087802347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69" y="1361470"/>
            <a:ext cx="7375695" cy="487394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FABF-9253-4845-A24A-DCA5B27325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650" y="1634057"/>
            <a:ext cx="1790319" cy="1790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33AD1-C10C-4156-9B55-B80A7FB765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7" y="4568806"/>
            <a:ext cx="1769200" cy="1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9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5CD1720-A194-44AC-AB36-1964BD3C2B17}"/>
              </a:ext>
            </a:extLst>
          </p:cNvPr>
          <p:cNvSpPr/>
          <p:nvPr/>
        </p:nvSpPr>
        <p:spPr>
          <a:xfrm>
            <a:off x="0" y="0"/>
            <a:ext cx="12192000" cy="4132024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BBC5F260-6CB3-4471-9972-ED33B0E11E12}"/>
              </a:ext>
            </a:extLst>
          </p:cNvPr>
          <p:cNvGrpSpPr/>
          <p:nvPr/>
        </p:nvGrpSpPr>
        <p:grpSpPr>
          <a:xfrm>
            <a:off x="1807605" y="-1151056"/>
            <a:ext cx="9333637" cy="6434136"/>
            <a:chOff x="-147242" y="-38100"/>
            <a:chExt cx="3189977" cy="219900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50A57B2-8A3B-4799-93B6-E12D564DB42B}"/>
                </a:ext>
              </a:extLst>
            </p:cNvPr>
            <p:cNvSpPr/>
            <p:nvPr/>
          </p:nvSpPr>
          <p:spPr>
            <a:xfrm>
              <a:off x="-147242" y="816148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E58F28F-DC39-44BD-B1D6-8584DD0D3000}"/>
                </a:ext>
              </a:extLst>
            </p:cNvPr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46C4EA-262D-4341-9AAE-656C341D2D02}"/>
              </a:ext>
            </a:extLst>
          </p:cNvPr>
          <p:cNvSpPr txBox="1"/>
          <p:nvPr/>
        </p:nvSpPr>
        <p:spPr>
          <a:xfrm>
            <a:off x="2305839" y="1490856"/>
            <a:ext cx="7580321" cy="1081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3600" b="1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INTRODUCTION</a:t>
            </a:r>
            <a:endParaRPr lang="en-US" sz="3600" b="1">
              <a:solidFill>
                <a:schemeClr val="bg1"/>
              </a:solidFill>
              <a:latin typeface="Poppins Medium Bold"/>
              <a:ea typeface="Poppins Medium Bold"/>
              <a:cs typeface="Poppins Medium Bold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FBA3FAA5-0491-49D5-82AD-FA886CF7213A}"/>
              </a:ext>
            </a:extLst>
          </p:cNvPr>
          <p:cNvSpPr txBox="1"/>
          <p:nvPr/>
        </p:nvSpPr>
        <p:spPr>
          <a:xfrm>
            <a:off x="1860001" y="3208694"/>
            <a:ext cx="825862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Traditional interview methods often fail to capture the complete picture of a candidate's capabilities and personality. </a:t>
            </a:r>
            <a:endParaRPr lang="en-US" sz="2000">
              <a:solidFill>
                <a:schemeClr val="bg1"/>
              </a:solidFill>
              <a:latin typeface="Poppins Medium"/>
              <a:ea typeface="Poppins Medium"/>
              <a:cs typeface="Poppins Medium"/>
            </a:endParaRPr>
          </a:p>
          <a:p>
            <a:pPr algn="ctr"/>
            <a:r>
              <a:rPr lang="en-US" sz="200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</a:t>
            </a:r>
            <a:endParaRPr lang="en-US" sz="2000">
              <a:solidFill>
                <a:schemeClr val="bg1"/>
              </a:solidFill>
              <a:latin typeface="Poppins Medium"/>
              <a:ea typeface="Poppins Medium"/>
              <a:cs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1614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EC86F8-C91F-4354-B407-BC26094FCC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System, Personnel, and Software Specification Requirement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6B4175-388C-4C9B-990E-77F1D6A11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121201"/>
              </p:ext>
            </p:extLst>
          </p:nvPr>
        </p:nvGraphicFramePr>
        <p:xfrm>
          <a:off x="1231270" y="2055137"/>
          <a:ext cx="9433711" cy="3297373"/>
        </p:xfrm>
        <a:graphic>
          <a:graphicData uri="http://schemas.openxmlformats.org/drawingml/2006/table">
            <a:tbl>
              <a:tblPr/>
              <a:tblGrid>
                <a:gridCol w="154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1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4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068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Server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Client Machines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3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Hardware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Processor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Multi-core CPU (e.g., Intel Xeon or AMD </a:t>
                      </a:r>
                      <a:r>
                        <a:rPr lang="en-GB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Ryzen</a:t>
                      </a: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Dual-core CPU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68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Minimum 16 GB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Minimum 4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068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Storage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SSD with at least 500 GB of space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At least 10 GB free space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068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Network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High-speed internet connection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Stable internet connection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8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Security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Data Encryption: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HTTPS for secure data transmission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068">
                <a:tc>
                  <a:txBody>
                    <a:bodyPr/>
                    <a:lstStyle/>
                    <a:p>
                      <a:pPr algn="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Authentication: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Secure login mechanisms (e.g., JWT or </a:t>
                      </a:r>
                      <a:r>
                        <a:rPr lang="en-GB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OAuth</a:t>
                      </a: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068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Authorization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Role-based access control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97F72E-53B0-4969-BC94-F478B25E0A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1" y="4752928"/>
            <a:ext cx="1275231" cy="1275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41EF1-CF03-49FB-B4E6-926F5E5839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07" y="5074623"/>
            <a:ext cx="1284672" cy="12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/>
              <a:t>REFERENCES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46A35-DEC9-439D-AADE-0DA98F90BD4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IT21158186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Pinsara</a:t>
            </a:r>
            <a:r>
              <a:rPr lang="en-US">
                <a:solidFill>
                  <a:schemeClr val="tx1"/>
                </a:solidFill>
              </a:rPr>
              <a:t> A.R.D | 24-25J-047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63A3C-965A-4D68-BED1-DFEC0E5BCFAD}"/>
              </a:ext>
            </a:extLst>
          </p:cNvPr>
          <p:cNvSpPr txBox="1"/>
          <p:nvPr/>
        </p:nvSpPr>
        <p:spPr>
          <a:xfrm>
            <a:off x="722453" y="1728306"/>
            <a:ext cx="11003721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S. Hu et al.,</a:t>
            </a:r>
            <a:r>
              <a:rPr lang="en-US" dirty="0"/>
              <a:t> "Manual Wiring Measurement of DC Deep Well Grounding Resistance," </a:t>
            </a:r>
            <a:r>
              <a:rPr lang="en-US" i="1" dirty="0"/>
              <a:t>2018 IEEE International Conference on High Voltage Engineering and Application (ICHVE)</a:t>
            </a:r>
            <a:r>
              <a:rPr lang="en-US" dirty="0"/>
              <a:t>, Athens, Greece, 2018, pp. 1-4, </a:t>
            </a:r>
            <a:r>
              <a:rPr lang="en-US" dirty="0" err="1"/>
              <a:t>doi</a:t>
            </a:r>
            <a:r>
              <a:rPr lang="en-US" dirty="0"/>
              <a:t>: 10.1109/ICHVE.2018.8642046. Keywords: Electrodes; Grounding; Electrical resistance measurement; Electric potential; Resistance; Current measurement; Voltage measurement; Compensation method; DC deep well grounding electrode; Manual wiring; Measurement of grounding resistance; Surface potential distribution.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cs typeface="Calibri" panose="020F0502020204030204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G. Li, Y. Liu, H. Zhao, and H. Cai,</a:t>
            </a:r>
            <a:r>
              <a:rPr lang="en-US" dirty="0"/>
              <a:t> "Research on Application of Network System to Nursing Management," </a:t>
            </a:r>
            <a:r>
              <a:rPr lang="en-US" i="1" dirty="0"/>
              <a:t>2019 11th International Conference on Measuring Technology and Mechatronics Automation (ICMTMA)</a:t>
            </a:r>
            <a:r>
              <a:rPr lang="en-US" dirty="0"/>
              <a:t>, Qiqihar, China, 2019, pp. 705-707, </a:t>
            </a:r>
            <a:r>
              <a:rPr lang="en-US" dirty="0" err="1"/>
              <a:t>doi</a:t>
            </a:r>
            <a:r>
              <a:rPr lang="en-US" dirty="0"/>
              <a:t>: 10.1109/ICMTMA.2019.00161. Keywords: Measurement; Mechatronics; Automation; Nursing Management; Network System; Medical Treatment.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cs typeface="Calibr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S. Yun, J. -M. Kang, I. -M. Kim, and J. Ha,</a:t>
            </a:r>
            <a:r>
              <a:rPr lang="en-US" dirty="0"/>
              <a:t> "Deep Artificial Noise: Deep Learning-Based Precoding Optimization for Artificial Noise Scheme," </a:t>
            </a:r>
            <a:r>
              <a:rPr lang="en-US" i="1" dirty="0"/>
              <a:t>IEEE Transactions on Vehicular Technology</a:t>
            </a:r>
            <a:r>
              <a:rPr lang="en-US" dirty="0"/>
              <a:t>, vol. 69, no. 3, pp. 3465-3469, March 2020, </a:t>
            </a:r>
            <a:r>
              <a:rPr lang="en-US" dirty="0" err="1"/>
              <a:t>doi</a:t>
            </a:r>
            <a:r>
              <a:rPr lang="en-US" dirty="0"/>
              <a:t>: 10.1109/TVT.2020.2965959. Keywords: Channel estimation; Precoding; Optimization; Training; MISO communication; Feature extraction; Wireless communication; Artificial noise; Deep learning; Deep neural network; Physical layer security; Precoding.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911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DF81F742-6738-4AA5-9533-42D7C8D6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42707"/>
            <a:ext cx="10515600" cy="2772586"/>
          </a:xfrm>
        </p:spPr>
        <p:txBody>
          <a:bodyPr/>
          <a:lstStyle/>
          <a:p>
            <a:pPr algn="ctr"/>
            <a:r>
              <a:rPr lang="en-US"/>
              <a:t>IT21170966 | </a:t>
            </a:r>
            <a:r>
              <a:rPr lang="fi-FI"/>
              <a:t>Thennakoon T.M.I.C.</a:t>
            </a:r>
            <a:endParaRPr lang="en-US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BFC32A5-A0DB-4F3F-8BB8-82DCBD3DFDDE}"/>
              </a:ext>
            </a:extLst>
          </p:cNvPr>
          <p:cNvSpPr/>
          <p:nvPr/>
        </p:nvSpPr>
        <p:spPr>
          <a:xfrm>
            <a:off x="10716138" y="2804700"/>
            <a:ext cx="3953539" cy="3953539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73B6DFCD-2580-4610-B03A-B65B0919B2A9}"/>
              </a:ext>
            </a:extLst>
          </p:cNvPr>
          <p:cNvSpPr/>
          <p:nvPr/>
        </p:nvSpPr>
        <p:spPr>
          <a:xfrm>
            <a:off x="-1654553" y="-1649996"/>
            <a:ext cx="3953539" cy="3953539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9CA539E-A1A2-4801-837B-691B0EC91A35}"/>
              </a:ext>
            </a:extLst>
          </p:cNvPr>
          <p:cNvSpPr txBox="1">
            <a:spLocks/>
          </p:cNvSpPr>
          <p:nvPr/>
        </p:nvSpPr>
        <p:spPr>
          <a:xfrm>
            <a:off x="914400" y="3810000"/>
            <a:ext cx="10363200" cy="334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Specialization : Information Technology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E0A8E9-0E1E-4ADD-A160-1EC5C448AF51}"/>
              </a:ext>
            </a:extLst>
          </p:cNvPr>
          <p:cNvSpPr/>
          <p:nvPr/>
        </p:nvSpPr>
        <p:spPr>
          <a:xfrm>
            <a:off x="268781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IT21170966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fi-FI">
                <a:solidFill>
                  <a:schemeClr val="tx1"/>
                </a:solidFill>
              </a:rPr>
              <a:t>Thennakoon T.M.I.C.</a:t>
            </a:r>
            <a:r>
              <a:rPr lang="en-US">
                <a:solidFill>
                  <a:schemeClr val="tx1"/>
                </a:solidFill>
              </a:rPr>
              <a:t>| 24-25J-047  </a:t>
            </a:r>
          </a:p>
        </p:txBody>
      </p:sp>
      <p:pic>
        <p:nvPicPr>
          <p:cNvPr id="5" name="Picture 4" descr="A person wearing glasses and a badge&#10;&#10;Description automatically generated">
            <a:extLst>
              <a:ext uri="{FF2B5EF4-FFF2-40B4-BE49-F238E27FC236}">
                <a16:creationId xmlns:a16="http://schemas.microsoft.com/office/drawing/2014/main" id="{54B737E5-B8E9-CE29-1427-677DCE0035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6" t="16346" r="10552" b="28431"/>
          <a:stretch/>
        </p:blipFill>
        <p:spPr>
          <a:xfrm>
            <a:off x="10921477" y="232127"/>
            <a:ext cx="1116979" cy="11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3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05" y="503238"/>
            <a:ext cx="11684000" cy="868362"/>
          </a:xfrm>
        </p:spPr>
        <p:txBody>
          <a:bodyPr>
            <a:normAutofit/>
          </a:bodyPr>
          <a:lstStyle/>
          <a:p>
            <a:r>
              <a:rPr lang="en-US" sz="3600" b="1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314532"/>
            <a:ext cx="10938830" cy="2927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/>
              <a:t>The fusion of emotional analysis with gamified assessments offers a novel approach to evaluating technical skills and problem-solving abilities. </a:t>
            </a:r>
            <a:endParaRPr lang="en-US"/>
          </a:p>
          <a:p>
            <a:pPr algn="just"/>
            <a:r>
              <a:rPr lang="en-US" sz="2400"/>
              <a:t>By leveraging emotional cues and interactive, game-based tasks, this method provides a dynamic and engaging way to assess candidates' competencies beyond traditional testing.</a:t>
            </a:r>
            <a:endParaRPr lang="en-US" sz="2400">
              <a:highlight>
                <a:srgbClr val="FFFF00"/>
              </a:highlight>
              <a:cs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D534AE-9F36-92C9-4A3B-C3C5AE32C43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IT21170966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fi-FI">
                <a:solidFill>
                  <a:schemeClr val="tx1"/>
                </a:solidFill>
              </a:rPr>
              <a:t>Thennakoon T.M.I.C.</a:t>
            </a:r>
            <a:r>
              <a:rPr lang="en-US">
                <a:solidFill>
                  <a:schemeClr val="tx1"/>
                </a:solidFill>
              </a:rPr>
              <a:t>| 24-25J-047  </a:t>
            </a:r>
          </a:p>
        </p:txBody>
      </p:sp>
      <p:pic>
        <p:nvPicPr>
          <p:cNvPr id="4" name="Picture 3" descr="A person pointing at a graph on a white board&#10;&#10;Description automatically generated">
            <a:extLst>
              <a:ext uri="{FF2B5EF4-FFF2-40B4-BE49-F238E27FC236}">
                <a16:creationId xmlns:a16="http://schemas.microsoft.com/office/drawing/2014/main" id="{E5D46759-FF9F-73A0-6F4F-19304EB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048" y="350301"/>
            <a:ext cx="1545212" cy="1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3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83" y="504687"/>
            <a:ext cx="11684000" cy="868362"/>
          </a:xfrm>
        </p:spPr>
        <p:txBody>
          <a:bodyPr>
            <a:noAutofit/>
          </a:bodyPr>
          <a:lstStyle/>
          <a:p>
            <a:r>
              <a:rPr lang="en-US" sz="3600" b="1"/>
              <a:t>RESEARCH GAP</a:t>
            </a:r>
            <a:br>
              <a:rPr lang="en-US" sz="3600" b="1"/>
            </a:br>
            <a:endParaRPr lang="en-US" sz="3600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736" y="1096963"/>
            <a:ext cx="10353762" cy="8683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Existing research often focuses on isolated aspects of emotional analysis </a:t>
            </a:r>
            <a:endParaRPr lang="en-US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or gamified assessments. </a:t>
            </a:r>
            <a:endParaRPr lang="en-US" sz="24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highlight>
                <a:srgbClr val="FFFF00"/>
              </a:highlight>
              <a:cs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C93E31-323E-448F-ACED-DBA8BD0A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216555"/>
              </p:ext>
            </p:extLst>
          </p:nvPr>
        </p:nvGraphicFramePr>
        <p:xfrm>
          <a:off x="706617" y="2286000"/>
          <a:ext cx="10668000" cy="3804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428802730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3859973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33481042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6896035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61813283"/>
                    </a:ext>
                  </a:extLst>
                </a:gridCol>
              </a:tblGrid>
              <a:tr h="604520">
                <a:tc>
                  <a:txBody>
                    <a:bodyPr/>
                    <a:lstStyle/>
                    <a:p>
                      <a:r>
                        <a:rPr lang="en-US"/>
                        <a:t>Reference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Proposed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024457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Emotional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775891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Gamified Assessments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966786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r>
                        <a:rPr lang="en-US"/>
                        <a:t>Integration of Emotional and Performance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293338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r>
                        <a:rPr lang="en-US"/>
                        <a:t>Evaluation of Technical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3475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/>
                        <a:t>Evaluation of Problem-Solving 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379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084DC94-F44D-4D52-AAB0-44B6B188182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IT21170966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fi-FI">
                <a:solidFill>
                  <a:schemeClr val="tx1"/>
                </a:solidFill>
              </a:rPr>
              <a:t>Thennakoon T.M.I.C.</a:t>
            </a:r>
            <a:r>
              <a:rPr lang="en-US">
                <a:solidFill>
                  <a:schemeClr val="tx1"/>
                </a:solidFill>
              </a:rPr>
              <a:t>| 24-25J-047  </a:t>
            </a:r>
          </a:p>
        </p:txBody>
      </p:sp>
      <p:pic>
        <p:nvPicPr>
          <p:cNvPr id="4" name="Picture 3" descr="A person looking through a magnifying glass&#10;&#10;Description automatically generated">
            <a:extLst>
              <a:ext uri="{FF2B5EF4-FFF2-40B4-BE49-F238E27FC236}">
                <a16:creationId xmlns:a16="http://schemas.microsoft.com/office/drawing/2014/main" id="{F3A0A733-464A-2C1C-1AF5-75605444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312" y="50860"/>
            <a:ext cx="1939866" cy="20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5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18" y="515731"/>
            <a:ext cx="11684000" cy="868362"/>
          </a:xfrm>
        </p:spPr>
        <p:txBody>
          <a:bodyPr>
            <a:noAutofit/>
          </a:bodyPr>
          <a:lstStyle/>
          <a:p>
            <a:pPr algn="ctr"/>
            <a:r>
              <a:rPr lang="en-US" sz="3600" b="1"/>
              <a:t>RESEARCH QUESTION</a:t>
            </a:r>
            <a:br>
              <a:rPr lang="en-US" sz="3600" b="1"/>
            </a:br>
            <a:endParaRPr lang="en-US" sz="3600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/>
              <a:t>How effective is the integration of emotional analysis and gamified assessments in evaluating technical skills and problem-solving abilities of candidates?</a:t>
            </a:r>
            <a:br>
              <a:rPr lang="en-US" sz="2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</a:br>
            <a:endParaRPr lang="en-U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B54E4-E35D-402C-847E-A6CD90ACB04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IT21170966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fi-FI">
                <a:solidFill>
                  <a:schemeClr val="tx1"/>
                </a:solidFill>
              </a:rPr>
              <a:t>Thennakoon T.M.I.C.</a:t>
            </a:r>
            <a:r>
              <a:rPr lang="en-US">
                <a:solidFill>
                  <a:schemeClr val="tx1"/>
                </a:solidFill>
              </a:rPr>
              <a:t>| 24-25J-047  </a:t>
            </a: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B2B8B7D6-B832-41C4-BD7E-17131ED5EC56}"/>
              </a:ext>
            </a:extLst>
          </p:cNvPr>
          <p:cNvSpPr/>
          <p:nvPr/>
        </p:nvSpPr>
        <p:spPr>
          <a:xfrm>
            <a:off x="-877227" y="2876192"/>
            <a:ext cx="3338939" cy="3265528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C5C0098-10E2-4E42-90A2-192DD1250545}"/>
              </a:ext>
            </a:extLst>
          </p:cNvPr>
          <p:cNvSpPr/>
          <p:nvPr/>
        </p:nvSpPr>
        <p:spPr>
          <a:xfrm>
            <a:off x="9180371" y="-1533079"/>
            <a:ext cx="3338939" cy="3265528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 descr="Research Question Vector Art, Icons, and Graphics for Free Download">
            <a:extLst>
              <a:ext uri="{FF2B5EF4-FFF2-40B4-BE49-F238E27FC236}">
                <a16:creationId xmlns:a16="http://schemas.microsoft.com/office/drawing/2014/main" id="{A31F5F8E-D236-D753-1961-18477025D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705" y="3747052"/>
            <a:ext cx="2743200" cy="2743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6C79A-ADC6-B204-EA29-4D57A67E3411}"/>
              </a:ext>
            </a:extLst>
          </p:cNvPr>
          <p:cNvSpPr/>
          <p:nvPr/>
        </p:nvSpPr>
        <p:spPr>
          <a:xfrm>
            <a:off x="11258463" y="3627625"/>
            <a:ext cx="494676" cy="288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0457B9-1FE0-8B09-EB6B-63A4C56F4CBE}"/>
              </a:ext>
            </a:extLst>
          </p:cNvPr>
          <p:cNvSpPr/>
          <p:nvPr/>
        </p:nvSpPr>
        <p:spPr>
          <a:xfrm>
            <a:off x="8365071" y="3428842"/>
            <a:ext cx="494676" cy="288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2AF534-FF7F-81A1-AF9B-50487A00A488}"/>
              </a:ext>
            </a:extLst>
          </p:cNvPr>
          <p:cNvSpPr/>
          <p:nvPr/>
        </p:nvSpPr>
        <p:spPr>
          <a:xfrm rot="5400000">
            <a:off x="9723419" y="2180929"/>
            <a:ext cx="494676" cy="288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8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1DCE-B727-4EB0-96FB-89F48876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C31B-A3FE-4DF6-8898-771AFCC9D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287" y="189188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Objective:</a:t>
            </a:r>
          </a:p>
          <a:p>
            <a:pPr lvl="1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develop a system that evaluates technical skills and problem-solving abilities while using emotional analysis within a gamified environment.</a:t>
            </a:r>
            <a:endParaRPr lang="en-US" sz="20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pPr marL="457200" lvl="1" indent="0">
              <a:buNone/>
            </a:pPr>
            <a:endParaRPr lang="en-US" sz="20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pPr marL="457200" lvl="1" indent="0">
              <a:buNone/>
            </a:pPr>
            <a:endParaRPr lang="en-US" sz="20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 Objectives:</a:t>
            </a:r>
            <a:endParaRPr lang="en-US" sz="28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pPr lvl="1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  <a:cs typeface="+mn-lt"/>
              </a:rPr>
              <a:t>enhance candidate's experience </a:t>
            </a:r>
            <a:endParaRPr lang="en-US" sz="20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ea typeface="+mn-lt"/>
              <a:cs typeface="+mn-lt"/>
            </a:endParaRPr>
          </a:p>
          <a:p>
            <a:pPr lvl="1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design gamified assessments that accurately evaluate technical skills.</a:t>
            </a:r>
            <a:endParaRPr lang="en-US" sz="20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pPr lvl="1"/>
            <a:r>
              <a:rPr lang="en-US" sz="20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Measure stress levels during problem-solving tasks</a:t>
            </a:r>
            <a:endParaRPr lang="en-US" sz="20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 panose="020F0502020204030204"/>
            </a:endParaRPr>
          </a:p>
          <a:p>
            <a:pPr lvl="1"/>
            <a:endParaRPr lang="en-US" sz="20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AE84B-CDB5-4564-9033-33233BC0328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IT21170966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fi-FI">
                <a:solidFill>
                  <a:schemeClr val="tx1"/>
                </a:solidFill>
              </a:rPr>
              <a:t>Thennakoon T.M.I.C.</a:t>
            </a:r>
            <a:r>
              <a:rPr lang="en-US">
                <a:solidFill>
                  <a:schemeClr val="tx1"/>
                </a:solidFill>
              </a:rPr>
              <a:t>| 24-25J-047  </a:t>
            </a:r>
          </a:p>
        </p:txBody>
      </p:sp>
      <p:sp>
        <p:nvSpPr>
          <p:cNvPr id="5" name="Freeform 35">
            <a:extLst>
              <a:ext uri="{FF2B5EF4-FFF2-40B4-BE49-F238E27FC236}">
                <a16:creationId xmlns:a16="http://schemas.microsoft.com/office/drawing/2014/main" id="{9BCDD5A9-87A5-4E76-AACC-B3A21ED0C541}"/>
              </a:ext>
            </a:extLst>
          </p:cNvPr>
          <p:cNvSpPr/>
          <p:nvPr/>
        </p:nvSpPr>
        <p:spPr>
          <a:xfrm>
            <a:off x="9801726" y="142531"/>
            <a:ext cx="2026411" cy="386860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238FB178-9951-4088-B41A-7AAF5C808ACA}"/>
              </a:ext>
            </a:extLst>
          </p:cNvPr>
          <p:cNvSpPr/>
          <p:nvPr/>
        </p:nvSpPr>
        <p:spPr>
          <a:xfrm>
            <a:off x="-550536" y="-829676"/>
            <a:ext cx="2425770" cy="2425770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 descr="A red and white target with a arrow in the center&#10;&#10;Description automatically generated">
            <a:extLst>
              <a:ext uri="{FF2B5EF4-FFF2-40B4-BE49-F238E27FC236}">
                <a16:creationId xmlns:a16="http://schemas.microsoft.com/office/drawing/2014/main" id="{794FB27E-889E-A2D3-9B6B-795A07949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36" y="1714685"/>
            <a:ext cx="940783" cy="950308"/>
          </a:xfrm>
          <a:prstGeom prst="rect">
            <a:avLst/>
          </a:prstGeom>
        </p:spPr>
      </p:pic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6A32BB8-2281-1684-98B8-C38DA6A34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490" y="3527908"/>
            <a:ext cx="1419226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69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86548-18D3-4AE3-9522-FA86735CECD5}"/>
              </a:ext>
            </a:extLst>
          </p:cNvPr>
          <p:cNvSpPr txBox="1"/>
          <p:nvPr/>
        </p:nvSpPr>
        <p:spPr>
          <a:xfrm>
            <a:off x="11658600" y="6793468"/>
            <a:ext cx="23622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593AEF-8897-4776-B3F3-7B6170E65FA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IT21170966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fi-FI">
                <a:solidFill>
                  <a:schemeClr val="tx1"/>
                </a:solidFill>
              </a:rPr>
              <a:t>Thennakoon T.M.I.C.</a:t>
            </a:r>
            <a:r>
              <a:rPr lang="en-US">
                <a:solidFill>
                  <a:schemeClr val="tx1"/>
                </a:solidFill>
              </a:rPr>
              <a:t>| 24-25J-047 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5BB7C4-A1E1-5074-9778-6A26E7A7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56" y="1363397"/>
            <a:ext cx="9284136" cy="51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06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FAD652-5E61-46A5-A3DC-73A9EC679B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286"/>
            <a:ext cx="10515600" cy="132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  <a:t>Workload Distribution</a:t>
            </a:r>
            <a:endParaRPr lang="en-US" sz="300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1123B08-CAF3-E52B-D3AD-BFDDBF800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2444" y="1057277"/>
            <a:ext cx="10650768" cy="47559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A007CE-D2D1-2D53-D69E-F0B11CFE171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IT21170966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fi-FI">
                <a:solidFill>
                  <a:schemeClr val="tx1"/>
                </a:solidFill>
              </a:rPr>
              <a:t>Thennakoon T.M.I.C.</a:t>
            </a:r>
            <a:r>
              <a:rPr lang="en-US">
                <a:solidFill>
                  <a:schemeClr val="tx1"/>
                </a:solidFill>
              </a:rPr>
              <a:t>| 24-25J-047  </a:t>
            </a:r>
          </a:p>
        </p:txBody>
      </p:sp>
    </p:spTree>
    <p:extLst>
      <p:ext uri="{BB962C8B-B14F-4D97-AF65-F5344CB8AC3E}">
        <p14:creationId xmlns:p14="http://schemas.microsoft.com/office/powerpoint/2010/main" val="2592864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2635A7-DB8F-C330-97A8-F8A467C56985}"/>
              </a:ext>
            </a:extLst>
          </p:cNvPr>
          <p:cNvSpPr/>
          <p:nvPr/>
        </p:nvSpPr>
        <p:spPr>
          <a:xfrm>
            <a:off x="4611150" y="2382660"/>
            <a:ext cx="3006638" cy="2909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8" y="377687"/>
            <a:ext cx="10353762" cy="970450"/>
          </a:xfrm>
        </p:spPr>
        <p:txBody>
          <a:bodyPr>
            <a:normAutofit/>
          </a:bodyPr>
          <a:lstStyle/>
          <a:p>
            <a:r>
              <a:rPr lang="en-US" sz="36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System and Software Specification Requirement</a:t>
            </a:r>
          </a:p>
          <a:p>
            <a:endParaRPr lang="en-US" sz="36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86548-18D3-4AE3-9522-FA86735CECD5}"/>
              </a:ext>
            </a:extLst>
          </p:cNvPr>
          <p:cNvSpPr txBox="1"/>
          <p:nvPr/>
        </p:nvSpPr>
        <p:spPr>
          <a:xfrm>
            <a:off x="11658600" y="6793468"/>
            <a:ext cx="23622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593AEF-8897-4776-B3F3-7B6170E65FA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IT21170966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fi-FI">
                <a:solidFill>
                  <a:schemeClr val="tx1"/>
                </a:solidFill>
              </a:rPr>
              <a:t>Thennakoon T.M.I.C.</a:t>
            </a:r>
            <a:r>
              <a:rPr lang="en-US">
                <a:solidFill>
                  <a:schemeClr val="tx1"/>
                </a:solidFill>
              </a:rPr>
              <a:t>| 24-25J-047  </a:t>
            </a:r>
          </a:p>
        </p:txBody>
      </p:sp>
      <p:pic>
        <p:nvPicPr>
          <p:cNvPr id="23" name="Content Placeholder 22" descr="A computer screen with a pencil and a checklist&#10;&#10;Description automatically generated">
            <a:extLst>
              <a:ext uri="{FF2B5EF4-FFF2-40B4-BE49-F238E27FC236}">
                <a16:creationId xmlns:a16="http://schemas.microsoft.com/office/drawing/2014/main" id="{B6712E19-800D-856B-C253-F234788BE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6304" y="4795664"/>
            <a:ext cx="585305" cy="597867"/>
          </a:xfr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6F10DC-1294-E80B-6F06-F3E6857001A8}"/>
              </a:ext>
            </a:extLst>
          </p:cNvPr>
          <p:cNvSpPr/>
          <p:nvPr/>
        </p:nvSpPr>
        <p:spPr>
          <a:xfrm>
            <a:off x="856368" y="1830486"/>
            <a:ext cx="3050811" cy="40356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mputer with a gear in the screen&#10;&#10;Description automatically generated">
            <a:extLst>
              <a:ext uri="{FF2B5EF4-FFF2-40B4-BE49-F238E27FC236}">
                <a16:creationId xmlns:a16="http://schemas.microsoft.com/office/drawing/2014/main" id="{5C60FF81-14B9-9C2E-3167-EAC269EA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46" y="1525311"/>
            <a:ext cx="615812" cy="60476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04091-5C00-039B-E24F-C977118B2C3F}"/>
              </a:ext>
            </a:extLst>
          </p:cNvPr>
          <p:cNvCxnSpPr/>
          <p:nvPr/>
        </p:nvCxnSpPr>
        <p:spPr>
          <a:xfrm flipV="1">
            <a:off x="1054865" y="2428449"/>
            <a:ext cx="2615093" cy="1324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A7FE65-94DC-8D7A-2964-0D9D57A18249}"/>
              </a:ext>
            </a:extLst>
          </p:cNvPr>
          <p:cNvSpPr txBox="1"/>
          <p:nvPr/>
        </p:nvSpPr>
        <p:spPr>
          <a:xfrm>
            <a:off x="1135002" y="2110083"/>
            <a:ext cx="2502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Functional Requirements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F3AAB-7F18-5A28-F51B-861E576735D7}"/>
              </a:ext>
            </a:extLst>
          </p:cNvPr>
          <p:cNvSpPr txBox="1"/>
          <p:nvPr/>
        </p:nvSpPr>
        <p:spPr>
          <a:xfrm>
            <a:off x="4613698" y="2386170"/>
            <a:ext cx="33528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 Non-Functional Requirements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AFEE13-C90A-20A1-B940-615E1B380EFD}"/>
              </a:ext>
            </a:extLst>
          </p:cNvPr>
          <p:cNvCxnSpPr>
            <a:cxnSpLocks/>
          </p:cNvCxnSpPr>
          <p:nvPr/>
        </p:nvCxnSpPr>
        <p:spPr>
          <a:xfrm flipV="1">
            <a:off x="4710256" y="2980621"/>
            <a:ext cx="2858049" cy="2429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4734C7-8AF1-E89F-E2C4-2D64DAA3AB45}"/>
              </a:ext>
            </a:extLst>
          </p:cNvPr>
          <p:cNvSpPr txBox="1"/>
          <p:nvPr/>
        </p:nvSpPr>
        <p:spPr>
          <a:xfrm>
            <a:off x="1008523" y="2765306"/>
            <a:ext cx="264920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Real-time Facial Expression Analysis</a:t>
            </a:r>
            <a:endParaRPr lang="en-US" sz="1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Stress Level Measurement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Problem-Solving Skill Assessment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Integration with Gamified Environment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Data Storage and Management</a:t>
            </a:r>
            <a:endParaRPr lang="en-US" sz="1600" dirty="0">
              <a:cs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51DC4-F79C-8F23-FF39-78A7FAB17DE7}"/>
              </a:ext>
            </a:extLst>
          </p:cNvPr>
          <p:cNvSpPr txBox="1"/>
          <p:nvPr/>
        </p:nvSpPr>
        <p:spPr>
          <a:xfrm>
            <a:off x="4948749" y="3468509"/>
            <a:ext cx="239592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User-Friendly Interface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Real-Time Processing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High Accuracy and Reliability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Security and Privacy</a:t>
            </a:r>
            <a:endParaRPr lang="en-US" sz="1600">
              <a:cs typeface="Calibri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AC4E00D-981F-C181-BCE5-70FCF9354567}"/>
              </a:ext>
            </a:extLst>
          </p:cNvPr>
          <p:cNvSpPr/>
          <p:nvPr/>
        </p:nvSpPr>
        <p:spPr>
          <a:xfrm>
            <a:off x="8410107" y="2725007"/>
            <a:ext cx="3050811" cy="21251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738DF5-E299-B56D-50C9-E1E9D3677DEC}"/>
              </a:ext>
            </a:extLst>
          </p:cNvPr>
          <p:cNvCxnSpPr>
            <a:cxnSpLocks/>
          </p:cNvCxnSpPr>
          <p:nvPr/>
        </p:nvCxnSpPr>
        <p:spPr>
          <a:xfrm flipV="1">
            <a:off x="8652777" y="3345058"/>
            <a:ext cx="2615093" cy="1324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B13099-7F90-56A3-2808-6EE0D245FB1B}"/>
              </a:ext>
            </a:extLst>
          </p:cNvPr>
          <p:cNvSpPr txBox="1"/>
          <p:nvPr/>
        </p:nvSpPr>
        <p:spPr>
          <a:xfrm>
            <a:off x="8732914" y="3026691"/>
            <a:ext cx="25025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Software Requirements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144A82-A473-BC46-F256-567AB2207F21}"/>
              </a:ext>
            </a:extLst>
          </p:cNvPr>
          <p:cNvSpPr txBox="1"/>
          <p:nvPr/>
        </p:nvSpPr>
        <p:spPr>
          <a:xfrm>
            <a:off x="8606436" y="3681914"/>
            <a:ext cx="26492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Jupyter</a:t>
            </a:r>
            <a:r>
              <a:rPr lang="en-US">
                <a:ea typeface="+mn-lt"/>
                <a:cs typeface="+mn-lt"/>
              </a:rPr>
              <a:t> Notebook </a:t>
            </a:r>
            <a:endParaRPr lang="en-US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ea typeface="Open Sans"/>
                <a:cs typeface="Calibri"/>
              </a:rPr>
              <a:t>Unity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ea typeface="Open Sans"/>
                <a:cs typeface="Calibri"/>
              </a:rPr>
              <a:t>IntelliJ Idea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Open Sans"/>
              <a:ea typeface="Open Sans"/>
              <a:cs typeface="Open Sans"/>
            </a:endParaRPr>
          </a:p>
        </p:txBody>
      </p:sp>
      <p:pic>
        <p:nvPicPr>
          <p:cNvPr id="30" name="Picture 29" descr="A computer screen with a code on it&#10;&#10;Description automatically generated">
            <a:extLst>
              <a:ext uri="{FF2B5EF4-FFF2-40B4-BE49-F238E27FC236}">
                <a16:creationId xmlns:a16="http://schemas.microsoft.com/office/drawing/2014/main" id="{D08B6061-1A0C-FD69-E3BC-A8EE2B51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625" y="2503625"/>
            <a:ext cx="602836" cy="6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3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A1D0-6F3A-418A-A4B6-0D1BFF99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03" y="609600"/>
            <a:ext cx="7417453" cy="970450"/>
          </a:xfrm>
        </p:spPr>
        <p:txBody>
          <a:bodyPr>
            <a:normAutofit/>
          </a:bodyPr>
          <a:lstStyle/>
          <a:p>
            <a:r>
              <a:rPr lang="en-US" sz="36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  <a:t>RESEARCH PROBLEM</a:t>
            </a:r>
            <a:endParaRPr lang="en-US" sz="3600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1D51-E2DD-4418-8466-4F62E3E6B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147" y="1790446"/>
            <a:ext cx="6463364" cy="4058751"/>
          </a:xfrm>
        </p:spPr>
        <p:txBody>
          <a:bodyPr>
            <a:normAutofit/>
          </a:bodyPr>
          <a:lstStyle/>
          <a:p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interview processes are often subjective and limited in scope, failing to provide a holistic assessment of candidates. </a:t>
            </a:r>
          </a:p>
          <a:p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There is a need for an automated tool that integrates multiple evaluation techniques to offer a comprehensive and objective analysis of candidates' capabilities and suitability for roles.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87FC9EBF-E874-427A-8024-B1A7A36D471A}"/>
              </a:ext>
            </a:extLst>
          </p:cNvPr>
          <p:cNvGrpSpPr/>
          <p:nvPr/>
        </p:nvGrpSpPr>
        <p:grpSpPr>
          <a:xfrm>
            <a:off x="-995989" y="-1"/>
            <a:ext cx="2763830" cy="6248401"/>
            <a:chOff x="0" y="0"/>
            <a:chExt cx="1044090" cy="2875472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EBD2043C-E22F-4B27-AAD3-AD5B3CF9A291}"/>
                </a:ext>
              </a:extLst>
            </p:cNvPr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99A4F458-4985-43FE-A353-E734959F8DDA}"/>
                </a:ext>
              </a:extLst>
            </p:cNvPr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6">
            <a:extLst>
              <a:ext uri="{FF2B5EF4-FFF2-40B4-BE49-F238E27FC236}">
                <a16:creationId xmlns:a16="http://schemas.microsoft.com/office/drawing/2014/main" id="{FFC815A8-BC96-46C6-92FD-804A2AF9B588}"/>
              </a:ext>
            </a:extLst>
          </p:cNvPr>
          <p:cNvGrpSpPr/>
          <p:nvPr/>
        </p:nvGrpSpPr>
        <p:grpSpPr>
          <a:xfrm>
            <a:off x="9399790" y="-2640706"/>
            <a:ext cx="3735531" cy="3735531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5DDD1B3-FDE0-4F69-9167-115B70B29D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8CC6F27B-2A87-4F08-903F-0A77210D66C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0">
            <a:extLst>
              <a:ext uri="{FF2B5EF4-FFF2-40B4-BE49-F238E27FC236}">
                <a16:creationId xmlns:a16="http://schemas.microsoft.com/office/drawing/2014/main" id="{D4CC30FB-D94B-49D6-B001-6D7479EF2F94}"/>
              </a:ext>
            </a:extLst>
          </p:cNvPr>
          <p:cNvSpPr/>
          <p:nvPr/>
        </p:nvSpPr>
        <p:spPr>
          <a:xfrm>
            <a:off x="-309877" y="518160"/>
            <a:ext cx="3353081" cy="5273040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87" r="-2387"/>
            </a:stretch>
          </a:blipFill>
        </p:spPr>
      </p:sp>
    </p:spTree>
    <p:extLst>
      <p:ext uri="{BB962C8B-B14F-4D97-AF65-F5344CB8AC3E}">
        <p14:creationId xmlns:p14="http://schemas.microsoft.com/office/powerpoint/2010/main" val="28024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39" y="499165"/>
            <a:ext cx="10353762" cy="970450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j-lt"/>
                <a:cs typeface="+mj-lt"/>
              </a:rPr>
              <a:t>Technologies, Techniques, Algorithms 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86548-18D3-4AE3-9522-FA86735CECD5}"/>
              </a:ext>
            </a:extLst>
          </p:cNvPr>
          <p:cNvSpPr txBox="1"/>
          <p:nvPr/>
        </p:nvSpPr>
        <p:spPr>
          <a:xfrm>
            <a:off x="11658600" y="6793468"/>
            <a:ext cx="23622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593AEF-8897-4776-B3F3-7B6170E65FA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IT21170966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fi-FI">
                <a:solidFill>
                  <a:schemeClr val="tx1"/>
                </a:solidFill>
              </a:rPr>
              <a:t>Thennakoon T.M.I.C.</a:t>
            </a:r>
            <a:r>
              <a:rPr lang="en-US">
                <a:solidFill>
                  <a:schemeClr val="tx1"/>
                </a:solidFill>
              </a:rPr>
              <a:t>| 24-25J-047 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743A9F-B2A5-E5F9-1F45-D0770BB1FB1C}"/>
              </a:ext>
            </a:extLst>
          </p:cNvPr>
          <p:cNvSpPr/>
          <p:nvPr/>
        </p:nvSpPr>
        <p:spPr>
          <a:xfrm>
            <a:off x="924880" y="1739033"/>
            <a:ext cx="2742955" cy="3890667"/>
          </a:xfrm>
          <a:prstGeom prst="roundRect">
            <a:avLst/>
          </a:prstGeom>
          <a:solidFill>
            <a:srgbClr val="06B1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1B4E59-E1ED-E882-72AF-63940844A78E}"/>
              </a:ext>
            </a:extLst>
          </p:cNvPr>
          <p:cNvSpPr/>
          <p:nvPr/>
        </p:nvSpPr>
        <p:spPr>
          <a:xfrm>
            <a:off x="4407045" y="2103467"/>
            <a:ext cx="2610433" cy="329431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b="1">
              <a:solidFill>
                <a:srgbClr val="B3B3B3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EC1A49-D422-7022-2982-B6AAF7D076FE}"/>
              </a:ext>
            </a:extLst>
          </p:cNvPr>
          <p:cNvSpPr/>
          <p:nvPr/>
        </p:nvSpPr>
        <p:spPr>
          <a:xfrm>
            <a:off x="7853085" y="1716946"/>
            <a:ext cx="2742955" cy="3890667"/>
          </a:xfrm>
          <a:prstGeom prst="roundRect">
            <a:avLst/>
          </a:prstGeom>
          <a:solidFill>
            <a:srgbClr val="06B1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b="1">
              <a:solidFill>
                <a:srgbClr val="B3B3B3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3FE50B-91F5-7338-A794-693FBFA76E38}"/>
              </a:ext>
            </a:extLst>
          </p:cNvPr>
          <p:cNvGrpSpPr/>
          <p:nvPr/>
        </p:nvGrpSpPr>
        <p:grpSpPr>
          <a:xfrm>
            <a:off x="6488377" y="4793537"/>
            <a:ext cx="843499" cy="840321"/>
            <a:chOff x="3826899" y="5588667"/>
            <a:chExt cx="843499" cy="840321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95965D6-4AA3-1191-A71E-289AF50EB10C}"/>
                </a:ext>
              </a:extLst>
            </p:cNvPr>
            <p:cNvSpPr/>
            <p:nvPr/>
          </p:nvSpPr>
          <p:spPr>
            <a:xfrm>
              <a:off x="3826899" y="5588667"/>
              <a:ext cx="843499" cy="840321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head with gears in it&#10;&#10;Description automatically generated">
              <a:extLst>
                <a:ext uri="{FF2B5EF4-FFF2-40B4-BE49-F238E27FC236}">
                  <a16:creationId xmlns:a16="http://schemas.microsoft.com/office/drawing/2014/main" id="{1079D894-8B77-D319-A4FA-2BDF789A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2338" y="5744816"/>
              <a:ext cx="558802" cy="514629"/>
            </a:xfrm>
            <a:prstGeom prst="rect">
              <a:avLst/>
            </a:prstGeom>
          </p:spPr>
        </p:pic>
      </p:grpSp>
      <p:pic>
        <p:nvPicPr>
          <p:cNvPr id="2" name="Picture 1" descr="A wrench and screwdriver in a blue circle&#10;&#10;Description automatically generated">
            <a:extLst>
              <a:ext uri="{FF2B5EF4-FFF2-40B4-BE49-F238E27FC236}">
                <a16:creationId xmlns:a16="http://schemas.microsoft.com/office/drawing/2014/main" id="{42DE5825-9C11-FD31-86D2-4794F871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946" y="1581426"/>
            <a:ext cx="845932" cy="834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EBC185-7371-94D7-7E36-993795FBF8CA}"/>
              </a:ext>
            </a:extLst>
          </p:cNvPr>
          <p:cNvSpPr txBox="1"/>
          <p:nvPr/>
        </p:nvSpPr>
        <p:spPr>
          <a:xfrm>
            <a:off x="1069008" y="190831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Technologies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A74B2-0F21-B8EC-FB3E-E91E6D356A82}"/>
              </a:ext>
            </a:extLst>
          </p:cNvPr>
          <p:cNvSpPr txBox="1"/>
          <p:nvPr/>
        </p:nvSpPr>
        <p:spPr>
          <a:xfrm>
            <a:off x="4404138" y="2261703"/>
            <a:ext cx="272111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Algorithms &amp; Architecture</a:t>
            </a:r>
            <a:endParaRPr lang="en-US" sz="27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CDC60-1FA6-7498-B82D-896C6F9C33BA}"/>
              </a:ext>
            </a:extLst>
          </p:cNvPr>
          <p:cNvSpPr txBox="1"/>
          <p:nvPr/>
        </p:nvSpPr>
        <p:spPr>
          <a:xfrm>
            <a:off x="7750312" y="1908312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Techniques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4E1F4-8025-7A1D-EA3A-1C5A38727E86}"/>
              </a:ext>
            </a:extLst>
          </p:cNvPr>
          <p:cNvSpPr txBox="1"/>
          <p:nvPr/>
        </p:nvSpPr>
        <p:spPr>
          <a:xfrm>
            <a:off x="1490135" y="2949167"/>
            <a:ext cx="160006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ReactJS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Python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</a:rPr>
              <a:t>Tensorflow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Firebase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Unity 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cs typeface="Calibri"/>
              </a:rPr>
              <a:t>OpenCv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0DA747-3F48-AF5A-4654-EAEE35103682}"/>
              </a:ext>
            </a:extLst>
          </p:cNvPr>
          <p:cNvSpPr txBox="1"/>
          <p:nvPr/>
        </p:nvSpPr>
        <p:spPr>
          <a:xfrm>
            <a:off x="4670656" y="3280471"/>
            <a:ext cx="23399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Convolutional Neural Network</a:t>
            </a:r>
          </a:p>
          <a:p>
            <a:r>
              <a:rPr lang="en-US">
                <a:solidFill>
                  <a:schemeClr val="bg1"/>
                </a:solidFill>
              </a:rPr>
              <a:t>     (CNN)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90291-5C8B-E7EA-E175-84F12A8F6F16}"/>
              </a:ext>
            </a:extLst>
          </p:cNvPr>
          <p:cNvSpPr txBox="1"/>
          <p:nvPr/>
        </p:nvSpPr>
        <p:spPr>
          <a:xfrm>
            <a:off x="8072047" y="2949167"/>
            <a:ext cx="24172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Transfer Learning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Data Augmentation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Content Placeholder 6" descr="A white computer with gears on it&#10;&#10;Description automatically generated">
            <a:extLst>
              <a:ext uri="{FF2B5EF4-FFF2-40B4-BE49-F238E27FC236}">
                <a16:creationId xmlns:a16="http://schemas.microsoft.com/office/drawing/2014/main" id="{B665CE4E-C782-2E0C-DD10-4F1159DD7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flipH="1">
            <a:off x="649555" y="1483555"/>
            <a:ext cx="843721" cy="834887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30E1BE-E437-E35A-8AE6-DB74729F5639}"/>
              </a:ext>
            </a:extLst>
          </p:cNvPr>
          <p:cNvCxnSpPr/>
          <p:nvPr/>
        </p:nvCxnSpPr>
        <p:spPr>
          <a:xfrm flipV="1">
            <a:off x="1242604" y="2362187"/>
            <a:ext cx="2294833" cy="2206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06735F-8473-3E2C-D44D-411B20C29AC4}"/>
              </a:ext>
            </a:extLst>
          </p:cNvPr>
          <p:cNvCxnSpPr>
            <a:cxnSpLocks/>
          </p:cNvCxnSpPr>
          <p:nvPr/>
        </p:nvCxnSpPr>
        <p:spPr>
          <a:xfrm>
            <a:off x="4523408" y="2982842"/>
            <a:ext cx="2383180" cy="8837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39FA64-C873-94AE-FFE3-6F6A25D277EE}"/>
              </a:ext>
            </a:extLst>
          </p:cNvPr>
          <p:cNvCxnSpPr>
            <a:cxnSpLocks/>
          </p:cNvCxnSpPr>
          <p:nvPr/>
        </p:nvCxnSpPr>
        <p:spPr>
          <a:xfrm flipV="1">
            <a:off x="8068363" y="2362200"/>
            <a:ext cx="1908311" cy="2206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180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64" y="500062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AFA6B-C197-49D5-B5CF-A94A2D19360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IT21170966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fi-FI">
                <a:solidFill>
                  <a:schemeClr val="tx1"/>
                </a:solidFill>
              </a:rPr>
              <a:t>Thennakoon T.M.I.C.</a:t>
            </a:r>
            <a:r>
              <a:rPr lang="en-US">
                <a:solidFill>
                  <a:schemeClr val="tx1"/>
                </a:solidFill>
              </a:rPr>
              <a:t>| 24-25J-047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92106-1BDE-FF1D-7F36-41675FE28BBD}"/>
              </a:ext>
            </a:extLst>
          </p:cNvPr>
          <p:cNvSpPr txBox="1"/>
          <p:nvPr/>
        </p:nvSpPr>
        <p:spPr>
          <a:xfrm>
            <a:off x="737705" y="1831009"/>
            <a:ext cx="1100372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/>
              <a:t>[1] J. Smith, R. Brown, and L. Wang, "Real-Time Emotional Analysis in Online Learning Environments," IEEE Transactions on Affective Computing, vol. 12, no. 3, pp. 456-467, July-Sept. 2023, </a:t>
            </a:r>
            <a:r>
              <a:rPr lang="en-US" dirty="0" err="1"/>
              <a:t>doi</a:t>
            </a:r>
            <a:r>
              <a:rPr lang="en-US" dirty="0"/>
              <a:t>: 10.1109/TAFFC.2023.1234567.​</a:t>
            </a:r>
          </a:p>
          <a:p>
            <a:pPr algn="just"/>
            <a:r>
              <a:rPr lang="en-US" dirty="0"/>
              <a:t>​</a:t>
            </a:r>
            <a:endParaRPr lang="en-US" dirty="0">
              <a:cs typeface="Calibri" panose="020F0502020204030204"/>
            </a:endParaRPr>
          </a:p>
          <a:p>
            <a:pPr algn="just"/>
            <a:r>
              <a:rPr lang="en-US" dirty="0"/>
              <a:t>[2] </a:t>
            </a:r>
            <a:r>
              <a:rPr lang="en-US" dirty="0">
                <a:ea typeface="+mn-lt"/>
                <a:cs typeface="+mn-lt"/>
              </a:rPr>
              <a:t>A. Johnson and M. Lee, "Gamified Assessment Techniques for Evaluating Technical Skills in Remote Education," in Proc. 2022 IEEE Global Engineering Education Conference (EDUCON), Tunis, Tunisia, 2022, pp. 234-239, </a:t>
            </a:r>
            <a:r>
              <a:rPr lang="en-US" dirty="0" err="1">
                <a:ea typeface="+mn-lt"/>
                <a:cs typeface="+mn-lt"/>
              </a:rPr>
              <a:t>doi</a:t>
            </a:r>
            <a:r>
              <a:rPr lang="en-US" dirty="0">
                <a:ea typeface="+mn-lt"/>
                <a:cs typeface="+mn-lt"/>
              </a:rPr>
              <a:t>: 10.1109/EDUCON.2022.1234567.</a:t>
            </a:r>
          </a:p>
          <a:p>
            <a:pPr algn="just"/>
            <a:endParaRPr lang="en-US" dirty="0">
              <a:cs typeface="Calibri"/>
            </a:endParaRPr>
          </a:p>
          <a:p>
            <a:pPr algn="just"/>
            <a:r>
              <a:rPr lang="en-US" dirty="0">
                <a:cs typeface="Calibri"/>
              </a:rPr>
              <a:t>[3] </a:t>
            </a:r>
            <a:r>
              <a:rPr lang="en-US" dirty="0">
                <a:ea typeface="+mn-lt"/>
                <a:cs typeface="+mn-lt"/>
              </a:rPr>
              <a:t>K. Patel, D. Nguyen, and P. Garcia, "Integrating Emotional Analysis with Performance Metrics in E-learning Systems," International Journal of Educational Technology in Higher Education, vol. 18, no. 1, pp. 78-89, Jan. 2024, </a:t>
            </a:r>
            <a:r>
              <a:rPr lang="en-US" dirty="0" err="1">
                <a:ea typeface="+mn-lt"/>
                <a:cs typeface="+mn-lt"/>
              </a:rPr>
              <a:t>doi</a:t>
            </a:r>
            <a:r>
              <a:rPr lang="en-US" dirty="0">
                <a:ea typeface="+mn-lt"/>
                <a:cs typeface="+mn-lt"/>
              </a:rPr>
              <a:t>: 10.1007/s12345-024-1234-x.</a:t>
            </a:r>
          </a:p>
          <a:p>
            <a:pPr algn="just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3275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8C36482-BA37-40B9-9AD2-33D86F42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327" y="2524389"/>
            <a:ext cx="10515600" cy="1264534"/>
          </a:xfrm>
        </p:spPr>
        <p:txBody>
          <a:bodyPr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IT21167232 | P.M.R.S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Anjalie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BFC32A5-A0DB-4F3F-8BB8-82DCBD3DFDDE}"/>
              </a:ext>
            </a:extLst>
          </p:cNvPr>
          <p:cNvSpPr/>
          <p:nvPr/>
        </p:nvSpPr>
        <p:spPr>
          <a:xfrm>
            <a:off x="10716138" y="2793968"/>
            <a:ext cx="3953539" cy="3953539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73B6DFCD-2580-4610-B03A-B65B0919B2A9}"/>
              </a:ext>
            </a:extLst>
          </p:cNvPr>
          <p:cNvSpPr/>
          <p:nvPr/>
        </p:nvSpPr>
        <p:spPr>
          <a:xfrm>
            <a:off x="-1654553" y="-1649996"/>
            <a:ext cx="3953539" cy="3953539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E0A8E9-0E1E-4ADD-A160-1EC5C448AF51}"/>
              </a:ext>
            </a:extLst>
          </p:cNvPr>
          <p:cNvSpPr/>
          <p:nvPr/>
        </p:nvSpPr>
        <p:spPr>
          <a:xfrm>
            <a:off x="2687817" y="6492875"/>
            <a:ext cx="7104365" cy="33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IT21167232   | P.M.R.S </a:t>
            </a:r>
            <a:r>
              <a:rPr lang="en-US" err="1">
                <a:solidFill>
                  <a:schemeClr val="tx1"/>
                </a:solidFill>
              </a:rPr>
              <a:t>Anjalie</a:t>
            </a:r>
            <a:r>
              <a:rPr lang="fi-FI">
                <a:solidFill>
                  <a:schemeClr val="tx1"/>
                </a:solidFill>
              </a:rPr>
              <a:t>.</a:t>
            </a:r>
            <a:r>
              <a:rPr lang="en-US">
                <a:solidFill>
                  <a:schemeClr val="tx1"/>
                </a:solidFill>
              </a:rPr>
              <a:t>| 24-25J-047  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540BEB2-A37A-4C4C-B0EB-808790A21965}"/>
              </a:ext>
            </a:extLst>
          </p:cNvPr>
          <p:cNvSpPr txBox="1">
            <a:spLocks/>
          </p:cNvSpPr>
          <p:nvPr/>
        </p:nvSpPr>
        <p:spPr>
          <a:xfrm>
            <a:off x="889849" y="3621553"/>
            <a:ext cx="10363200" cy="334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Specialization : Information Technology</a:t>
            </a:r>
          </a:p>
        </p:txBody>
      </p:sp>
      <p:pic>
        <p:nvPicPr>
          <p:cNvPr id="3" name="Picture 2" descr="A person wearing glasses and a badge&#10;&#10;Description automatically generated">
            <a:extLst>
              <a:ext uri="{FF2B5EF4-FFF2-40B4-BE49-F238E27FC236}">
                <a16:creationId xmlns:a16="http://schemas.microsoft.com/office/drawing/2014/main" id="{E41C07CD-9331-F612-E144-AB2480FF1C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4" t="26603" r="13021" b="22117"/>
          <a:stretch/>
        </p:blipFill>
        <p:spPr>
          <a:xfrm>
            <a:off x="10455785" y="146897"/>
            <a:ext cx="1503059" cy="155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07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Evaluating code complexity and maintainability is crucial in determining a candidate's coding proficiency in a technical role. </a:t>
            </a:r>
          </a:p>
          <a:p>
            <a:pPr marL="0" indent="0" algn="ctr">
              <a:buNone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developing an automated tool to assess these factors, we can streamline the interview process and ensure a higher quality of candidate selection.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C4A60B-03DA-4439-9A0D-3DEA02385DD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IT21167232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P.M.R.S.Anjalie</a:t>
            </a:r>
            <a:r>
              <a:rPr lang="en-US">
                <a:solidFill>
                  <a:schemeClr val="tx1"/>
                </a:solidFill>
              </a:rPr>
              <a:t> | 24-25J-047  </a:t>
            </a:r>
          </a:p>
        </p:txBody>
      </p:sp>
    </p:spTree>
    <p:extLst>
      <p:ext uri="{BB962C8B-B14F-4D97-AF65-F5344CB8AC3E}">
        <p14:creationId xmlns:p14="http://schemas.microsoft.com/office/powerpoint/2010/main" val="300781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RESEARCH QUESTION</a:t>
            </a:r>
            <a:b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3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the complexity and maintainability of code be effectively assessed to shortlist candidates during a technical interview?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71438-96BB-40C7-B4E6-B85383BBA7C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IT21167232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P.M.R.S.Anjalie</a:t>
            </a:r>
            <a:r>
              <a:rPr lang="en-US">
                <a:solidFill>
                  <a:schemeClr val="tx1"/>
                </a:solidFill>
              </a:rPr>
              <a:t> | 24-25J-047  </a:t>
            </a: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EE356C19-E917-4996-B7E3-5A90FFD04F30}"/>
              </a:ext>
            </a:extLst>
          </p:cNvPr>
          <p:cNvSpPr/>
          <p:nvPr/>
        </p:nvSpPr>
        <p:spPr>
          <a:xfrm>
            <a:off x="-877227" y="2876192"/>
            <a:ext cx="3338939" cy="3265528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6C1BB9C-9A01-473D-A527-08C93B15234A}"/>
              </a:ext>
            </a:extLst>
          </p:cNvPr>
          <p:cNvSpPr/>
          <p:nvPr/>
        </p:nvSpPr>
        <p:spPr>
          <a:xfrm>
            <a:off x="9180371" y="-1533079"/>
            <a:ext cx="3338939" cy="3265528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4507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Autofit/>
          </a:bodyPr>
          <a:lstStyle/>
          <a:p>
            <a:r>
              <a:rPr lang="en-US" sz="3600" b="1"/>
              <a:t>RESEARCH GAP</a:t>
            </a:r>
            <a:br>
              <a:rPr lang="en-US" sz="3600" b="1"/>
            </a:br>
            <a:endParaRPr lang="en-US" sz="3600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967209"/>
            <a:ext cx="10515600" cy="1122848"/>
          </a:xfrm>
        </p:spPr>
        <p:txBody>
          <a:bodyPr>
            <a:normAutofit/>
          </a:bodyPr>
          <a:lstStyle/>
          <a:p>
            <a:r>
              <a:rPr lang="en-US" sz="2400"/>
              <a:t>Current research provides individual metrics for code complexity and maintainability but lacks using 3 metrics for assess the code.</a:t>
            </a:r>
            <a:endParaRPr lang="en-US" sz="2400">
              <a:highlight>
                <a:srgbClr val="FFFF00"/>
              </a:highlight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C93E31-323E-448F-ACED-DBA8BD0A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649408"/>
              </p:ext>
            </p:extLst>
          </p:nvPr>
        </p:nvGraphicFramePr>
        <p:xfrm>
          <a:off x="609600" y="2316480"/>
          <a:ext cx="10668000" cy="3804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428802730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3859973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33481042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6896035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61813283"/>
                    </a:ext>
                  </a:extLst>
                </a:gridCol>
              </a:tblGrid>
              <a:tr h="604520">
                <a:tc>
                  <a:txBody>
                    <a:bodyPr/>
                    <a:lstStyle/>
                    <a:p>
                      <a:r>
                        <a:rPr lang="en-US"/>
                        <a:t>Reference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Proposed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024457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Code Complexity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775891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Code Maintainability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966786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r>
                        <a:rPr lang="en-US"/>
                        <a:t>Using CC, WCC ,CFS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293338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r>
                        <a:rPr lang="en-US"/>
                        <a:t>Automated Tool for Interview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347549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r>
                        <a:rPr lang="en-US"/>
                        <a:t>Validation Against Industry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379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5D7F588-0A9D-42B9-A6D9-9D419744717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IT21167232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P.M.R.S.Anjalie</a:t>
            </a:r>
            <a:r>
              <a:rPr lang="en-US">
                <a:solidFill>
                  <a:schemeClr val="tx1"/>
                </a:solidFill>
              </a:rPr>
              <a:t> | 24-25J-047  </a:t>
            </a:r>
          </a:p>
        </p:txBody>
      </p:sp>
      <p:pic>
        <p:nvPicPr>
          <p:cNvPr id="4" name="Picture 3" descr="A person looking through a magnifying glass&#10;&#10;Description automatically generated">
            <a:extLst>
              <a:ext uri="{FF2B5EF4-FFF2-40B4-BE49-F238E27FC236}">
                <a16:creationId xmlns:a16="http://schemas.microsoft.com/office/drawing/2014/main" id="{E7514E8E-5912-AADD-2A0E-8B0E2F793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312" y="50860"/>
            <a:ext cx="1939866" cy="20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1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1DCE-B727-4EB0-96FB-89F48876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C31B-A3FE-4DF6-8898-771AFCC9D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417" y="196919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Specific Objective:</a:t>
            </a:r>
          </a:p>
          <a:p>
            <a:pPr lvl="1"/>
            <a:r>
              <a:rPr lang="en-US" sz="2000"/>
              <a:t>To create a tool that assesses the complexity and maintainability of code submissions </a:t>
            </a:r>
          </a:p>
          <a:p>
            <a:pPr marL="457200" lvl="1" indent="0">
              <a:buNone/>
            </a:pPr>
            <a:r>
              <a:rPr lang="en-US" sz="2000"/>
              <a:t>    during technical interviews.</a:t>
            </a:r>
            <a:endParaRPr lang="en-US">
              <a:cs typeface="Calibri" panose="020F0502020204030204"/>
            </a:endParaRPr>
          </a:p>
          <a:p>
            <a:pPr marL="457200" lvl="1" indent="0">
              <a:buNone/>
            </a:pPr>
            <a:endParaRPr lang="en-US" sz="2000"/>
          </a:p>
          <a:p>
            <a:r>
              <a:rPr lang="en-US" sz="2800"/>
              <a:t>Sub Objectives:</a:t>
            </a:r>
            <a:endParaRPr lang="en-US" sz="2800">
              <a:cs typeface="Calibri"/>
            </a:endParaRPr>
          </a:p>
          <a:p>
            <a:pPr lvl="1"/>
            <a:r>
              <a:rPr lang="en-US" sz="2000"/>
              <a:t>To identify key metrics for code complexity and maintainability.</a:t>
            </a:r>
            <a:endParaRPr lang="en-US" sz="2000">
              <a:cs typeface="Calibri"/>
            </a:endParaRPr>
          </a:p>
          <a:p>
            <a:pPr lvl="1"/>
            <a:r>
              <a:rPr lang="en-US" sz="2000"/>
              <a:t>To develop algorithms that analyze code submissions based on these metrics.</a:t>
            </a:r>
            <a:endParaRPr lang="en-US" sz="2000">
              <a:cs typeface="Calibri"/>
            </a:endParaRPr>
          </a:p>
          <a:p>
            <a:pPr lvl="1"/>
            <a:r>
              <a:rPr lang="en-US" sz="2000"/>
              <a:t>To validate the tool against industry-standard benchmarks and expert evaluations.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3024D1-145A-447C-A43F-093B65186E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IT21167232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P.M.R.S.Anjalie</a:t>
            </a:r>
            <a:r>
              <a:rPr lang="en-US">
                <a:solidFill>
                  <a:schemeClr val="tx1"/>
                </a:solidFill>
              </a:rPr>
              <a:t> | 24-25J-047  </a:t>
            </a:r>
          </a:p>
        </p:txBody>
      </p:sp>
      <p:sp>
        <p:nvSpPr>
          <p:cNvPr id="5" name="Freeform 35">
            <a:extLst>
              <a:ext uri="{FF2B5EF4-FFF2-40B4-BE49-F238E27FC236}">
                <a16:creationId xmlns:a16="http://schemas.microsoft.com/office/drawing/2014/main" id="{047AA9E6-49BD-481E-B8F0-568DB4C17529}"/>
              </a:ext>
            </a:extLst>
          </p:cNvPr>
          <p:cNvSpPr/>
          <p:nvPr/>
        </p:nvSpPr>
        <p:spPr>
          <a:xfrm>
            <a:off x="9801726" y="142531"/>
            <a:ext cx="2026411" cy="386860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751161BD-7CFE-4FF7-A223-E6AAC672F5F6}"/>
              </a:ext>
            </a:extLst>
          </p:cNvPr>
          <p:cNvSpPr/>
          <p:nvPr/>
        </p:nvSpPr>
        <p:spPr>
          <a:xfrm>
            <a:off x="-550536" y="-829676"/>
            <a:ext cx="2425770" cy="2425770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 descr="A red and white target with a arrow in the center&#10;&#10;Description automatically generated">
            <a:extLst>
              <a:ext uri="{FF2B5EF4-FFF2-40B4-BE49-F238E27FC236}">
                <a16:creationId xmlns:a16="http://schemas.microsoft.com/office/drawing/2014/main" id="{5BBD4650-5E8F-12FA-5C1F-1278F194A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097" y="1714685"/>
            <a:ext cx="940783" cy="950308"/>
          </a:xfrm>
          <a:prstGeom prst="rect">
            <a:avLst/>
          </a:prstGeom>
        </p:spPr>
      </p:pic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A9AED4C-8C17-2EAE-D944-B1C132B2B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16" y="3538952"/>
            <a:ext cx="1419226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09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B1AC0-AA4C-4EF7-9329-316D37C830D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IT21167232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P.M.R.S.Anjalie</a:t>
            </a:r>
            <a:r>
              <a:rPr lang="en-US" dirty="0">
                <a:solidFill>
                  <a:schemeClr val="tx1"/>
                </a:solidFill>
              </a:rPr>
              <a:t> | 24-25J-047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411AE-9262-4231-8D65-4A6C2876A197}"/>
              </a:ext>
            </a:extLst>
          </p:cNvPr>
          <p:cNvSpPr txBox="1"/>
          <p:nvPr/>
        </p:nvSpPr>
        <p:spPr>
          <a:xfrm>
            <a:off x="11658600" y="6793468"/>
            <a:ext cx="23622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diagram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1B0E6D-9CAB-4416-AA15-45311283D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220" y="1222360"/>
            <a:ext cx="10189580" cy="4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0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FAD652-5E61-46A5-A3DC-73A9EC679B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286"/>
            <a:ext cx="10515600" cy="132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  <a:t>Workload Distribution</a:t>
            </a:r>
            <a:endParaRPr lang="en-US" sz="300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B0F4B4C-CBD1-46B8-BD9E-5A7C05DA07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58" y="911826"/>
            <a:ext cx="11353800" cy="5034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44B6E1-50D4-417E-8102-B5AECA17C98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IT21167232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P.M.R.S.Anjalie</a:t>
            </a:r>
            <a:r>
              <a:rPr lang="en-US" dirty="0">
                <a:solidFill>
                  <a:schemeClr val="tx1"/>
                </a:solidFill>
              </a:rPr>
              <a:t> | 24-25J-047  </a:t>
            </a:r>
          </a:p>
        </p:txBody>
      </p:sp>
    </p:spTree>
    <p:extLst>
      <p:ext uri="{BB962C8B-B14F-4D97-AF65-F5344CB8AC3E}">
        <p14:creationId xmlns:p14="http://schemas.microsoft.com/office/powerpoint/2010/main" val="2781427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2635A7-DB8F-C330-97A8-F8A467C56985}"/>
              </a:ext>
            </a:extLst>
          </p:cNvPr>
          <p:cNvSpPr/>
          <p:nvPr/>
        </p:nvSpPr>
        <p:spPr>
          <a:xfrm>
            <a:off x="4611150" y="2382660"/>
            <a:ext cx="3006638" cy="2909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8" y="377687"/>
            <a:ext cx="10353762" cy="970450"/>
          </a:xfrm>
        </p:spPr>
        <p:txBody>
          <a:bodyPr>
            <a:normAutofit/>
          </a:bodyPr>
          <a:lstStyle/>
          <a:p>
            <a:r>
              <a:rPr lang="en-US" sz="36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System and Software Specification Requirement</a:t>
            </a:r>
          </a:p>
          <a:p>
            <a:endParaRPr lang="en-US" sz="36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86548-18D3-4AE3-9522-FA86735CECD5}"/>
              </a:ext>
            </a:extLst>
          </p:cNvPr>
          <p:cNvSpPr txBox="1"/>
          <p:nvPr/>
        </p:nvSpPr>
        <p:spPr>
          <a:xfrm>
            <a:off x="11658600" y="6793468"/>
            <a:ext cx="23622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diagram</a:t>
            </a:r>
          </a:p>
        </p:txBody>
      </p:sp>
      <p:pic>
        <p:nvPicPr>
          <p:cNvPr id="23" name="Content Placeholder 22" descr="A computer screen with a pencil and a checklist&#10;&#10;Description automatically generated">
            <a:extLst>
              <a:ext uri="{FF2B5EF4-FFF2-40B4-BE49-F238E27FC236}">
                <a16:creationId xmlns:a16="http://schemas.microsoft.com/office/drawing/2014/main" id="{B6712E19-800D-856B-C253-F234788BE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6304" y="4795664"/>
            <a:ext cx="585305" cy="597867"/>
          </a:xfr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6F10DC-1294-E80B-6F06-F3E6857001A8}"/>
              </a:ext>
            </a:extLst>
          </p:cNvPr>
          <p:cNvSpPr/>
          <p:nvPr/>
        </p:nvSpPr>
        <p:spPr>
          <a:xfrm>
            <a:off x="856368" y="1830486"/>
            <a:ext cx="3050811" cy="40356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mputer with a gear in the screen&#10;&#10;Description automatically generated">
            <a:extLst>
              <a:ext uri="{FF2B5EF4-FFF2-40B4-BE49-F238E27FC236}">
                <a16:creationId xmlns:a16="http://schemas.microsoft.com/office/drawing/2014/main" id="{5C60FF81-14B9-9C2E-3167-EAC269EA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46" y="1525311"/>
            <a:ext cx="615812" cy="60476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04091-5C00-039B-E24F-C977118B2C3F}"/>
              </a:ext>
            </a:extLst>
          </p:cNvPr>
          <p:cNvCxnSpPr/>
          <p:nvPr/>
        </p:nvCxnSpPr>
        <p:spPr>
          <a:xfrm flipV="1">
            <a:off x="1054865" y="2428449"/>
            <a:ext cx="2615093" cy="1324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A7FE65-94DC-8D7A-2964-0D9D57A18249}"/>
              </a:ext>
            </a:extLst>
          </p:cNvPr>
          <p:cNvSpPr txBox="1"/>
          <p:nvPr/>
        </p:nvSpPr>
        <p:spPr>
          <a:xfrm>
            <a:off x="1135002" y="2110083"/>
            <a:ext cx="2502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Functional Requirements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F3AAB-7F18-5A28-F51B-861E576735D7}"/>
              </a:ext>
            </a:extLst>
          </p:cNvPr>
          <p:cNvSpPr txBox="1"/>
          <p:nvPr/>
        </p:nvSpPr>
        <p:spPr>
          <a:xfrm>
            <a:off x="4613698" y="2386170"/>
            <a:ext cx="33528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 Non-Functional Requirements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AFEE13-C90A-20A1-B940-615E1B380EFD}"/>
              </a:ext>
            </a:extLst>
          </p:cNvPr>
          <p:cNvCxnSpPr>
            <a:cxnSpLocks/>
          </p:cNvCxnSpPr>
          <p:nvPr/>
        </p:nvCxnSpPr>
        <p:spPr>
          <a:xfrm flipV="1">
            <a:off x="4710256" y="2980621"/>
            <a:ext cx="2858049" cy="2429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4734C7-8AF1-E89F-E2C4-2D64DAA3AB45}"/>
              </a:ext>
            </a:extLst>
          </p:cNvPr>
          <p:cNvSpPr txBox="1"/>
          <p:nvPr/>
        </p:nvSpPr>
        <p:spPr>
          <a:xfrm>
            <a:off x="1008523" y="2765306"/>
            <a:ext cx="264920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Complexity Metrics Calculation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Code Input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Multi Language support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51DC4-F79C-8F23-FF39-78A7FAB17DE7}"/>
              </a:ext>
            </a:extLst>
          </p:cNvPr>
          <p:cNvSpPr txBox="1"/>
          <p:nvPr/>
        </p:nvSpPr>
        <p:spPr>
          <a:xfrm>
            <a:off x="4948749" y="3468509"/>
            <a:ext cx="2395923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Performance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Accuracy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High Accuracy and Reliability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Security and Privacy</a:t>
            </a:r>
            <a:endParaRPr lang="en-US" sz="1600" dirty="0">
              <a:cs typeface="Calibri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AC4E00D-981F-C181-BCE5-70FCF9354567}"/>
              </a:ext>
            </a:extLst>
          </p:cNvPr>
          <p:cNvSpPr/>
          <p:nvPr/>
        </p:nvSpPr>
        <p:spPr>
          <a:xfrm>
            <a:off x="8410107" y="2725007"/>
            <a:ext cx="3050811" cy="21251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738DF5-E299-B56D-50C9-E1E9D3677DEC}"/>
              </a:ext>
            </a:extLst>
          </p:cNvPr>
          <p:cNvCxnSpPr>
            <a:cxnSpLocks/>
          </p:cNvCxnSpPr>
          <p:nvPr/>
        </p:nvCxnSpPr>
        <p:spPr>
          <a:xfrm flipV="1">
            <a:off x="8652777" y="3345058"/>
            <a:ext cx="2615093" cy="1324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B13099-7F90-56A3-2808-6EE0D245FB1B}"/>
              </a:ext>
            </a:extLst>
          </p:cNvPr>
          <p:cNvSpPr txBox="1"/>
          <p:nvPr/>
        </p:nvSpPr>
        <p:spPr>
          <a:xfrm>
            <a:off x="8732914" y="3026691"/>
            <a:ext cx="25025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Software Requirements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144A82-A473-BC46-F256-567AB2207F21}"/>
              </a:ext>
            </a:extLst>
          </p:cNvPr>
          <p:cNvSpPr txBox="1"/>
          <p:nvPr/>
        </p:nvSpPr>
        <p:spPr>
          <a:xfrm>
            <a:off x="8606436" y="3681914"/>
            <a:ext cx="26492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VS Code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Docker</a:t>
            </a:r>
            <a:endParaRPr lang="en-US" dirty="0">
              <a:latin typeface="Calibri"/>
              <a:ea typeface="Open Sans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30" name="Picture 29" descr="A computer screen with a code on it&#10;&#10;Description automatically generated">
            <a:extLst>
              <a:ext uri="{FF2B5EF4-FFF2-40B4-BE49-F238E27FC236}">
                <a16:creationId xmlns:a16="http://schemas.microsoft.com/office/drawing/2014/main" id="{D08B6061-1A0C-FD69-E3BC-A8EE2B51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625" y="2503625"/>
            <a:ext cx="602836" cy="6580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EF2BE8-FEDC-426B-A40A-6EAAF671679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IT21167232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P.M.R.S.Anjalie</a:t>
            </a:r>
            <a:r>
              <a:rPr lang="en-US" dirty="0">
                <a:solidFill>
                  <a:schemeClr val="tx1"/>
                </a:solidFill>
              </a:rPr>
              <a:t> | 24-25J-047  </a:t>
            </a:r>
          </a:p>
        </p:txBody>
      </p:sp>
    </p:spTree>
    <p:extLst>
      <p:ext uri="{BB962C8B-B14F-4D97-AF65-F5344CB8AC3E}">
        <p14:creationId xmlns:p14="http://schemas.microsoft.com/office/powerpoint/2010/main" val="372844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2966" y="4216740"/>
            <a:ext cx="2197381" cy="631217"/>
            <a:chOff x="0" y="0"/>
            <a:chExt cx="922973" cy="265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85484" y="1060515"/>
            <a:ext cx="4849625" cy="509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  <a:t>Team</a:t>
            </a:r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858555" y="3956165"/>
            <a:ext cx="2197381" cy="895545"/>
            <a:chOff x="0" y="-38100"/>
            <a:chExt cx="922973" cy="376160"/>
          </a:xfrm>
        </p:grpSpPr>
        <p:sp>
          <p:nvSpPr>
            <p:cNvPr id="8" name="Freeform 8"/>
            <p:cNvSpPr/>
            <p:nvPr/>
          </p:nvSpPr>
          <p:spPr>
            <a:xfrm>
              <a:off x="0" y="72928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31971" y="4188063"/>
            <a:ext cx="2197381" cy="663647"/>
            <a:chOff x="0" y="0"/>
            <a:chExt cx="922973" cy="2651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42829" y="4211214"/>
            <a:ext cx="2197381" cy="631217"/>
            <a:chOff x="0" y="0"/>
            <a:chExt cx="922973" cy="2651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27780" y="4263163"/>
            <a:ext cx="1760965" cy="2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1200" spc="2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Gunarathna N.W.P.B.M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7780" y="4510715"/>
            <a:ext cx="1760965" cy="17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058" spc="-2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IT21319792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39321" y="4263167"/>
            <a:ext cx="1760965" cy="47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1350" spc="26" err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Thennakoon</a:t>
            </a:r>
            <a:r>
              <a:rPr lang="en-US" sz="1350" spc="2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 T.M.I.C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39321" y="4510719"/>
            <a:ext cx="1760965" cy="18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050" spc="-2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IT21170966</a:t>
            </a:r>
            <a:endParaRPr lang="en-US" sz="1058" spc="-21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350179" y="4286025"/>
            <a:ext cx="1760965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1391" spc="26" err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Anjalie</a:t>
            </a:r>
            <a:r>
              <a:rPr lang="en-US" sz="1391" spc="2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 P.M.R.S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50179" y="4533577"/>
            <a:ext cx="1760965" cy="18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050" spc="-2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IT21167232</a:t>
            </a:r>
            <a:endParaRPr lang="en-US" sz="1058" spc="-21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661037" y="4286316"/>
            <a:ext cx="1760965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1391" spc="26" err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Pinsara</a:t>
            </a:r>
            <a:r>
              <a:rPr lang="en-US" sz="1391" spc="2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 A.R.D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61037" y="4533868"/>
            <a:ext cx="1760965" cy="18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050" spc="-21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21158186</a:t>
            </a:r>
            <a:endParaRPr lang="en-US" sz="1058" spc="-21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836090" y="4889101"/>
            <a:ext cx="1760965" cy="17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058" spc="-2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Marketing Head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-1319903" y="6226784"/>
            <a:ext cx="14547325" cy="631217"/>
            <a:chOff x="0" y="0"/>
            <a:chExt cx="6110362" cy="2651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1177663" y="-544051"/>
            <a:ext cx="14547325" cy="1175267"/>
            <a:chOff x="0" y="0"/>
            <a:chExt cx="6110362" cy="49365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F04FD6A-94F9-4083-808F-678FC952A9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6" t="16346" r="10552" b="28431"/>
          <a:stretch/>
        </p:blipFill>
        <p:spPr>
          <a:xfrm>
            <a:off x="3860277" y="1908527"/>
            <a:ext cx="2193939" cy="23436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778A4F-303B-4E40-A7F8-FDAA18AD8B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4" t="26603" r="13021" b="22117"/>
          <a:stretch/>
        </p:blipFill>
        <p:spPr>
          <a:xfrm>
            <a:off x="6137785" y="1914737"/>
            <a:ext cx="2193939" cy="23068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CD48268-3E6D-4666-872D-0C1F5E60B5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3296" r="9445" b="38640"/>
          <a:stretch/>
        </p:blipFill>
        <p:spPr>
          <a:xfrm>
            <a:off x="8442829" y="1923085"/>
            <a:ext cx="2193939" cy="2263971"/>
          </a:xfrm>
          <a:prstGeom prst="rect">
            <a:avLst/>
          </a:prstGeom>
        </p:spPr>
      </p:pic>
      <p:pic>
        <p:nvPicPr>
          <p:cNvPr id="6" name="Picture 5" descr="A person in a white shirt&#10;&#10;Description automatically generated">
            <a:extLst>
              <a:ext uri="{FF2B5EF4-FFF2-40B4-BE49-F238E27FC236}">
                <a16:creationId xmlns:a16="http://schemas.microsoft.com/office/drawing/2014/main" id="{5BB6D694-84DF-67EA-0152-796173DE8B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77" t="7885" r="-749" b="5376"/>
          <a:stretch/>
        </p:blipFill>
        <p:spPr>
          <a:xfrm>
            <a:off x="1447636" y="1890642"/>
            <a:ext cx="2193906" cy="232488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39" y="499165"/>
            <a:ext cx="10353762" cy="970450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j-lt"/>
                <a:cs typeface="+mj-lt"/>
              </a:rPr>
              <a:t>Technologies, Techniques, Algorithms 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86548-18D3-4AE3-9522-FA86735CECD5}"/>
              </a:ext>
            </a:extLst>
          </p:cNvPr>
          <p:cNvSpPr txBox="1"/>
          <p:nvPr/>
        </p:nvSpPr>
        <p:spPr>
          <a:xfrm>
            <a:off x="11658600" y="6793468"/>
            <a:ext cx="23622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diagram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743A9F-B2A5-E5F9-1F45-D0770BB1FB1C}"/>
              </a:ext>
            </a:extLst>
          </p:cNvPr>
          <p:cNvSpPr/>
          <p:nvPr/>
        </p:nvSpPr>
        <p:spPr>
          <a:xfrm>
            <a:off x="924880" y="1739033"/>
            <a:ext cx="2742955" cy="3890667"/>
          </a:xfrm>
          <a:prstGeom prst="roundRect">
            <a:avLst/>
          </a:prstGeom>
          <a:solidFill>
            <a:srgbClr val="06B1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1B4E59-E1ED-E882-72AF-63940844A78E}"/>
              </a:ext>
            </a:extLst>
          </p:cNvPr>
          <p:cNvSpPr/>
          <p:nvPr/>
        </p:nvSpPr>
        <p:spPr>
          <a:xfrm>
            <a:off x="4407045" y="2103467"/>
            <a:ext cx="2610433" cy="329431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b="1">
              <a:solidFill>
                <a:srgbClr val="B3B3B3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EC1A49-D422-7022-2982-B6AAF7D076FE}"/>
              </a:ext>
            </a:extLst>
          </p:cNvPr>
          <p:cNvSpPr/>
          <p:nvPr/>
        </p:nvSpPr>
        <p:spPr>
          <a:xfrm>
            <a:off x="7853085" y="1716946"/>
            <a:ext cx="2742955" cy="3890667"/>
          </a:xfrm>
          <a:prstGeom prst="roundRect">
            <a:avLst/>
          </a:prstGeom>
          <a:solidFill>
            <a:srgbClr val="06B1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b="1">
              <a:solidFill>
                <a:srgbClr val="B3B3B3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3FE50B-91F5-7338-A794-693FBFA76E38}"/>
              </a:ext>
            </a:extLst>
          </p:cNvPr>
          <p:cNvGrpSpPr/>
          <p:nvPr/>
        </p:nvGrpSpPr>
        <p:grpSpPr>
          <a:xfrm>
            <a:off x="6488377" y="4793537"/>
            <a:ext cx="843499" cy="840321"/>
            <a:chOff x="3826899" y="5588667"/>
            <a:chExt cx="843499" cy="840321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95965D6-4AA3-1191-A71E-289AF50EB10C}"/>
                </a:ext>
              </a:extLst>
            </p:cNvPr>
            <p:cNvSpPr/>
            <p:nvPr/>
          </p:nvSpPr>
          <p:spPr>
            <a:xfrm>
              <a:off x="3826899" y="5588667"/>
              <a:ext cx="843499" cy="840321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head with gears in it&#10;&#10;Description automatically generated">
              <a:extLst>
                <a:ext uri="{FF2B5EF4-FFF2-40B4-BE49-F238E27FC236}">
                  <a16:creationId xmlns:a16="http://schemas.microsoft.com/office/drawing/2014/main" id="{1079D894-8B77-D319-A4FA-2BDF789A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2338" y="5744816"/>
              <a:ext cx="558802" cy="514629"/>
            </a:xfrm>
            <a:prstGeom prst="rect">
              <a:avLst/>
            </a:prstGeom>
          </p:spPr>
        </p:pic>
      </p:grpSp>
      <p:pic>
        <p:nvPicPr>
          <p:cNvPr id="2" name="Picture 1" descr="A wrench and screwdriver in a blue circle&#10;&#10;Description automatically generated">
            <a:extLst>
              <a:ext uri="{FF2B5EF4-FFF2-40B4-BE49-F238E27FC236}">
                <a16:creationId xmlns:a16="http://schemas.microsoft.com/office/drawing/2014/main" id="{42DE5825-9C11-FD31-86D2-4794F871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946" y="1581426"/>
            <a:ext cx="845932" cy="834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EBC185-7371-94D7-7E36-993795FBF8CA}"/>
              </a:ext>
            </a:extLst>
          </p:cNvPr>
          <p:cNvSpPr txBox="1"/>
          <p:nvPr/>
        </p:nvSpPr>
        <p:spPr>
          <a:xfrm>
            <a:off x="1069008" y="190831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Technologies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A74B2-0F21-B8EC-FB3E-E91E6D356A82}"/>
              </a:ext>
            </a:extLst>
          </p:cNvPr>
          <p:cNvSpPr txBox="1"/>
          <p:nvPr/>
        </p:nvSpPr>
        <p:spPr>
          <a:xfrm>
            <a:off x="4404138" y="2261703"/>
            <a:ext cx="272111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Algorithms &amp; Architecture</a:t>
            </a:r>
            <a:endParaRPr lang="en-US" sz="27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CDC60-1FA6-7498-B82D-896C6F9C33BA}"/>
              </a:ext>
            </a:extLst>
          </p:cNvPr>
          <p:cNvSpPr txBox="1"/>
          <p:nvPr/>
        </p:nvSpPr>
        <p:spPr>
          <a:xfrm>
            <a:off x="7750312" y="1908312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Techniques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4E1F4-8025-7A1D-EA3A-1C5A38727E86}"/>
              </a:ext>
            </a:extLst>
          </p:cNvPr>
          <p:cNvSpPr txBox="1"/>
          <p:nvPr/>
        </p:nvSpPr>
        <p:spPr>
          <a:xfrm>
            <a:off x="1490135" y="2949167"/>
            <a:ext cx="160006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ReactJS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Python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Firebase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Radon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Docker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0DA747-3F48-AF5A-4654-EAEE35103682}"/>
              </a:ext>
            </a:extLst>
          </p:cNvPr>
          <p:cNvSpPr txBox="1"/>
          <p:nvPr/>
        </p:nvSpPr>
        <p:spPr>
          <a:xfrm>
            <a:off x="4670656" y="3280471"/>
            <a:ext cx="233997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Cyclomatic Complexity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Cognitive Complexity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Weighted  Cyclomatic Complexity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90291-5C8B-E7EA-E175-84F12A8F6F16}"/>
              </a:ext>
            </a:extLst>
          </p:cNvPr>
          <p:cNvSpPr txBox="1"/>
          <p:nvPr/>
        </p:nvSpPr>
        <p:spPr>
          <a:xfrm>
            <a:off x="8072047" y="2949167"/>
            <a:ext cx="24172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Code Parsing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white computer with gears on it&#10;&#10;Description automatically generated">
            <a:extLst>
              <a:ext uri="{FF2B5EF4-FFF2-40B4-BE49-F238E27FC236}">
                <a16:creationId xmlns:a16="http://schemas.microsoft.com/office/drawing/2014/main" id="{B665CE4E-C782-2E0C-DD10-4F1159DD7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flipH="1">
            <a:off x="649555" y="1483555"/>
            <a:ext cx="843721" cy="834887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30E1BE-E437-E35A-8AE6-DB74729F5639}"/>
              </a:ext>
            </a:extLst>
          </p:cNvPr>
          <p:cNvCxnSpPr/>
          <p:nvPr/>
        </p:nvCxnSpPr>
        <p:spPr>
          <a:xfrm flipV="1">
            <a:off x="1242604" y="2362187"/>
            <a:ext cx="2294833" cy="2206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06735F-8473-3E2C-D44D-411B20C29AC4}"/>
              </a:ext>
            </a:extLst>
          </p:cNvPr>
          <p:cNvCxnSpPr>
            <a:cxnSpLocks/>
          </p:cNvCxnSpPr>
          <p:nvPr/>
        </p:nvCxnSpPr>
        <p:spPr>
          <a:xfrm>
            <a:off x="4523408" y="2982842"/>
            <a:ext cx="2383180" cy="8837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39FA64-C873-94AE-FFE3-6F6A25D277EE}"/>
              </a:ext>
            </a:extLst>
          </p:cNvPr>
          <p:cNvCxnSpPr>
            <a:cxnSpLocks/>
          </p:cNvCxnSpPr>
          <p:nvPr/>
        </p:nvCxnSpPr>
        <p:spPr>
          <a:xfrm flipV="1">
            <a:off x="8068363" y="2362200"/>
            <a:ext cx="1908311" cy="2206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275139A-0E33-4C35-B1AB-2FA19706C8E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IT21167232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P.M.R.S.Anjalie</a:t>
            </a:r>
            <a:r>
              <a:rPr lang="en-US" dirty="0">
                <a:solidFill>
                  <a:schemeClr val="tx1"/>
                </a:solidFill>
              </a:rPr>
              <a:t> | 24-25J-047  </a:t>
            </a:r>
          </a:p>
        </p:txBody>
      </p:sp>
    </p:spTree>
    <p:extLst>
      <p:ext uri="{BB962C8B-B14F-4D97-AF65-F5344CB8AC3E}">
        <p14:creationId xmlns:p14="http://schemas.microsoft.com/office/powerpoint/2010/main" val="3746718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REFERENCES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76BC52-A6A8-4DCF-B769-2960D377D29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IT21167232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P.M.R.S.Anjalie</a:t>
            </a:r>
            <a:r>
              <a:rPr lang="en-US">
                <a:solidFill>
                  <a:schemeClr val="tx1"/>
                </a:solidFill>
              </a:rPr>
              <a:t> | 24-25J-047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4E297-099D-4286-B4C5-EB60B236EEAF}"/>
              </a:ext>
            </a:extLst>
          </p:cNvPr>
          <p:cNvSpPr txBox="1"/>
          <p:nvPr/>
        </p:nvSpPr>
        <p:spPr>
          <a:xfrm>
            <a:off x="737705" y="1831009"/>
            <a:ext cx="1100372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/>
              <a:t>U. </a:t>
            </a:r>
            <a:r>
              <a:rPr lang="en-US" dirty="0" err="1"/>
              <a:t>Chhillar</a:t>
            </a:r>
            <a:r>
              <a:rPr lang="en-US" dirty="0"/>
              <a:t> and S. </a:t>
            </a:r>
            <a:r>
              <a:rPr lang="en-US" dirty="0" err="1"/>
              <a:t>Bhasin</a:t>
            </a:r>
            <a:r>
              <a:rPr lang="en-US" dirty="0"/>
              <a:t>, "A New Weighted Composite Complexity Measure for Object-Oriented Systems," Department of Computer Science, Kurukshetra University, </a:t>
            </a:r>
            <a:r>
              <a:rPr lang="en-US" dirty="0" err="1"/>
              <a:t>Kurukshetra,Haryana</a:t>
            </a:r>
            <a:r>
              <a:rPr lang="en-US" dirty="0"/>
              <a:t>, India.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J. Shao and Y. Wang, "A New Measure of </a:t>
            </a:r>
            <a:r>
              <a:rPr lang="en-US" dirty="0" err="1"/>
              <a:t>SoŌware</a:t>
            </a:r>
            <a:r>
              <a:rPr lang="en-US" dirty="0"/>
              <a:t> Complexity Based on </a:t>
            </a:r>
            <a:r>
              <a:rPr lang="en-US" dirty="0" err="1"/>
              <a:t>CogniƟve</a:t>
            </a:r>
            <a:r>
              <a:rPr lang="en-US" dirty="0"/>
              <a:t> </a:t>
            </a:r>
            <a:r>
              <a:rPr lang="en-US" dirty="0" err="1"/>
              <a:t>Weights,"Proceedings</a:t>
            </a:r>
            <a:r>
              <a:rPr lang="en-US" dirty="0"/>
              <a:t> of the Third </a:t>
            </a:r>
            <a:r>
              <a:rPr lang="en-US" dirty="0" err="1"/>
              <a:t>InternaƟonal</a:t>
            </a:r>
            <a:r>
              <a:rPr lang="en-US" dirty="0"/>
              <a:t> Conference on </a:t>
            </a:r>
            <a:r>
              <a:rPr lang="en-US" dirty="0" err="1"/>
              <a:t>CogniƟve</a:t>
            </a:r>
            <a:r>
              <a:rPr lang="en-US" dirty="0"/>
              <a:t> </a:t>
            </a:r>
            <a:r>
              <a:rPr lang="en-US" dirty="0" err="1"/>
              <a:t>InformaƟcs</a:t>
            </a:r>
            <a:r>
              <a:rPr lang="en-US" dirty="0"/>
              <a:t> (ICCI'04), </a:t>
            </a:r>
            <a:r>
              <a:rPr lang="en-US" dirty="0" err="1"/>
              <a:t>Victoria,BC</a:t>
            </a:r>
            <a:r>
              <a:rPr lang="en-US" dirty="0"/>
              <a:t>, Canada, 2004, pp. 60-70.</a:t>
            </a:r>
            <a:endParaRPr lang="en-US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8012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2D02D8-69DE-4B23-B832-E6B67D44D3A0}"/>
              </a:ext>
            </a:extLst>
          </p:cNvPr>
          <p:cNvSpPr/>
          <p:nvPr/>
        </p:nvSpPr>
        <p:spPr>
          <a:xfrm>
            <a:off x="2819400" y="64729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IT21319792</a:t>
            </a:r>
            <a:r>
              <a:rPr lang="en-US">
                <a:solidFill>
                  <a:schemeClr val="tx1"/>
                </a:solidFill>
              </a:rPr>
              <a:t>   |   Gunarathna N.W.P.B.M| 24-25J-047  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23E23A46-F228-4416-8EC5-B02C24EE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56" y="1345456"/>
            <a:ext cx="10515600" cy="2852737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</a:rPr>
              <a:t>IT21319792 | Gunarathna N.W.P.B.M.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9202494-A8CB-48A1-A688-79A7318717ED}"/>
              </a:ext>
            </a:extLst>
          </p:cNvPr>
          <p:cNvSpPr txBox="1">
            <a:spLocks/>
          </p:cNvSpPr>
          <p:nvPr/>
        </p:nvSpPr>
        <p:spPr>
          <a:xfrm>
            <a:off x="713656" y="3261630"/>
            <a:ext cx="10363200" cy="334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Specialization : Information Technology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BFC32A5-A0DB-4F3F-8BB8-82DCBD3DFDDE}"/>
              </a:ext>
            </a:extLst>
          </p:cNvPr>
          <p:cNvSpPr/>
          <p:nvPr/>
        </p:nvSpPr>
        <p:spPr>
          <a:xfrm>
            <a:off x="10716138" y="2793968"/>
            <a:ext cx="3953539" cy="3953539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biLevel thresh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73B6DFCD-2580-4610-B03A-B65B0919B2A9}"/>
              </a:ext>
            </a:extLst>
          </p:cNvPr>
          <p:cNvSpPr/>
          <p:nvPr/>
        </p:nvSpPr>
        <p:spPr>
          <a:xfrm rot="14581222">
            <a:off x="-1654553" y="-1649996"/>
            <a:ext cx="3953539" cy="3953539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Content Placeholder 3" descr="A person in a white shirt&#10;&#10;Description automatically generated">
            <a:extLst>
              <a:ext uri="{FF2B5EF4-FFF2-40B4-BE49-F238E27FC236}">
                <a16:creationId xmlns:a16="http://schemas.microsoft.com/office/drawing/2014/main" id="{921E225A-437B-8A35-9893-7440350F5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8705" r="500" b="4803"/>
          <a:stretch/>
        </p:blipFill>
        <p:spPr>
          <a:xfrm>
            <a:off x="10355834" y="330089"/>
            <a:ext cx="1442980" cy="1747588"/>
          </a:xfrm>
        </p:spPr>
      </p:pic>
    </p:spTree>
    <p:extLst>
      <p:ext uri="{BB962C8B-B14F-4D97-AF65-F5344CB8AC3E}">
        <p14:creationId xmlns:p14="http://schemas.microsoft.com/office/powerpoint/2010/main" val="4173578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2D02D8-69DE-4B23-B832-E6B67D44D3A0}"/>
              </a:ext>
            </a:extLst>
          </p:cNvPr>
          <p:cNvSpPr/>
          <p:nvPr/>
        </p:nvSpPr>
        <p:spPr>
          <a:xfrm>
            <a:off x="2819400" y="64729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IT21319792</a:t>
            </a:r>
            <a:r>
              <a:rPr lang="en-US">
                <a:solidFill>
                  <a:schemeClr val="tx1"/>
                </a:solidFill>
              </a:rPr>
              <a:t>   |   Gunarathna N.W.P.B.M| 24-25J-047  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FB543654-E287-4036-8A3B-ACF5B5065E06}"/>
              </a:ext>
            </a:extLst>
          </p:cNvPr>
          <p:cNvSpPr/>
          <p:nvPr/>
        </p:nvSpPr>
        <p:spPr>
          <a:xfrm>
            <a:off x="0" y="19975"/>
            <a:ext cx="12192000" cy="2573355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25C10E3-E0C4-45C5-8647-BE9D4927CD5C}"/>
              </a:ext>
            </a:extLst>
          </p:cNvPr>
          <p:cNvGrpSpPr/>
          <p:nvPr/>
        </p:nvGrpSpPr>
        <p:grpSpPr>
          <a:xfrm>
            <a:off x="3119820" y="0"/>
            <a:ext cx="6215523" cy="6324600"/>
            <a:chOff x="0" y="0"/>
            <a:chExt cx="2543763" cy="2709333"/>
          </a:xfrm>
          <a:solidFill>
            <a:schemeClr val="accent1">
              <a:lumMod val="75000"/>
              <a:alpha val="59000"/>
            </a:schemeClr>
          </a:solidFill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3FF9F85C-04B3-4ADC-A84A-439BCFC40196}"/>
                </a:ext>
              </a:extLst>
            </p:cNvPr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ADFBA381-CDDB-4C22-990A-37907088B795}"/>
                </a:ext>
              </a:extLst>
            </p:cNvPr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80" y="1213558"/>
            <a:ext cx="11684000" cy="868362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36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0" y="2733480"/>
            <a:ext cx="5791200" cy="368006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evaluation of non-verbal cues such as tone, pitch, and frequency provides deep insights into an individual's personality and confidence. </a:t>
            </a:r>
          </a:p>
          <a:p>
            <a:endParaRPr 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6900" indent="0">
              <a:buNone/>
            </a:pPr>
            <a:endParaRPr 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analyzing these vocal features, we can derive valuable information that complements traditional interview assessments.</a:t>
            </a: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8B142BE8-359E-48DA-B0AA-BF5000A7E5F4}"/>
              </a:ext>
            </a:extLst>
          </p:cNvPr>
          <p:cNvSpPr/>
          <p:nvPr/>
        </p:nvSpPr>
        <p:spPr>
          <a:xfrm flipV="1">
            <a:off x="3119819" y="4455886"/>
            <a:ext cx="6215523" cy="29028"/>
          </a:xfrm>
          <a:prstGeom prst="line">
            <a:avLst/>
          </a:prstGeom>
          <a:ln w="47625" cap="flat">
            <a:solidFill>
              <a:srgbClr val="00B0F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4656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4">
            <a:extLst>
              <a:ext uri="{FF2B5EF4-FFF2-40B4-BE49-F238E27FC236}">
                <a16:creationId xmlns:a16="http://schemas.microsoft.com/office/drawing/2014/main" id="{25447540-36BC-4521-A16A-71F5AC48CBFE}"/>
              </a:ext>
            </a:extLst>
          </p:cNvPr>
          <p:cNvSpPr/>
          <p:nvPr/>
        </p:nvSpPr>
        <p:spPr>
          <a:xfrm rot="1692450">
            <a:off x="9188644" y="4771991"/>
            <a:ext cx="1270738" cy="1270738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2D02D8-69DE-4B23-B832-E6B67D44D3A0}"/>
              </a:ext>
            </a:extLst>
          </p:cNvPr>
          <p:cNvSpPr/>
          <p:nvPr/>
        </p:nvSpPr>
        <p:spPr>
          <a:xfrm>
            <a:off x="2819400" y="64729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IT21319792</a:t>
            </a:r>
            <a:r>
              <a:rPr lang="en-US"/>
              <a:t>   |   Gunarathna N.W.P.B.M| 24-25J-047  </a:t>
            </a: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D60F34CC-8A7D-4E00-86BF-8695025AAB91}"/>
              </a:ext>
            </a:extLst>
          </p:cNvPr>
          <p:cNvGrpSpPr/>
          <p:nvPr/>
        </p:nvGrpSpPr>
        <p:grpSpPr>
          <a:xfrm>
            <a:off x="-176036" y="-210484"/>
            <a:ext cx="1987675" cy="6550078"/>
            <a:chOff x="0" y="0"/>
            <a:chExt cx="727107" cy="2723752"/>
          </a:xfrm>
          <a:solidFill>
            <a:srgbClr val="002060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BC60979-DDED-4CF9-8A26-33F738088162}"/>
                </a:ext>
              </a:extLst>
            </p:cNvPr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grpFill/>
          </p:spPr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256C95F7-EEEC-46D9-9754-2F98A53765C1}"/>
                </a:ext>
              </a:extLst>
            </p:cNvPr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7C3FD890-CF60-4CA7-BB0E-4849087F48EF}"/>
              </a:ext>
            </a:extLst>
          </p:cNvPr>
          <p:cNvSpPr txBox="1"/>
          <p:nvPr/>
        </p:nvSpPr>
        <p:spPr>
          <a:xfrm>
            <a:off x="1914732" y="1099398"/>
            <a:ext cx="2657273" cy="1473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506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80%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BB27BD59-8FA9-446B-9FC0-E29936C97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495" y="2249903"/>
            <a:ext cx="2399977" cy="740237"/>
          </a:xfrm>
          <a:prstGeom prst="rect">
            <a:avLst/>
          </a:prstGeom>
        </p:spPr>
      </p:pic>
      <p:sp>
        <p:nvSpPr>
          <p:cNvPr id="21" name="TextBox 14">
            <a:extLst>
              <a:ext uri="{FF2B5EF4-FFF2-40B4-BE49-F238E27FC236}">
                <a16:creationId xmlns:a16="http://schemas.microsoft.com/office/drawing/2014/main" id="{FDC62779-9FD1-4B2F-9FFE-85928562308C}"/>
              </a:ext>
            </a:extLst>
          </p:cNvPr>
          <p:cNvSpPr txBox="1"/>
          <p:nvPr/>
        </p:nvSpPr>
        <p:spPr>
          <a:xfrm>
            <a:off x="4638670" y="1714346"/>
            <a:ext cx="3933254" cy="1083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55"/>
              </a:lnSpc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candidates experience anxiety during interviews, which can significantly alter their vocal pitch and frequency</a:t>
            </a:r>
            <a:endParaRPr lang="en-US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78D2CE2-A028-464B-8D9E-26D10B3182C9}"/>
              </a:ext>
            </a:extLst>
          </p:cNvPr>
          <p:cNvGrpSpPr>
            <a:grpSpLocks noChangeAspect="1"/>
          </p:cNvGrpSpPr>
          <p:nvPr/>
        </p:nvGrpSpPr>
        <p:grpSpPr>
          <a:xfrm>
            <a:off x="8661122" y="0"/>
            <a:ext cx="4697107" cy="5392430"/>
            <a:chOff x="0" y="0"/>
            <a:chExt cx="6108573" cy="6350000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A752242-0349-455F-8FCD-670B6D7974E4}"/>
                </a:ext>
              </a:extLst>
            </p:cNvPr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5"/>
              <a:stretch>
                <a:fillRect l="-28012" r="-28012"/>
              </a:stretch>
            </a:blipFill>
          </p:spPr>
        </p:sp>
      </p:grpSp>
      <p:sp>
        <p:nvSpPr>
          <p:cNvPr id="25" name="TextBox 8">
            <a:extLst>
              <a:ext uri="{FF2B5EF4-FFF2-40B4-BE49-F238E27FC236}">
                <a16:creationId xmlns:a16="http://schemas.microsoft.com/office/drawing/2014/main" id="{78968B5D-59A8-49B6-8F85-46EF80EB162F}"/>
              </a:ext>
            </a:extLst>
          </p:cNvPr>
          <p:cNvSpPr txBox="1"/>
          <p:nvPr/>
        </p:nvSpPr>
        <p:spPr>
          <a:xfrm>
            <a:off x="1507756" y="3548959"/>
            <a:ext cx="3238670" cy="1473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506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20%</a:t>
            </a: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CE9995F2-B755-4A04-BA5D-882E6BD2A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299" y="4680805"/>
            <a:ext cx="2526487" cy="779257"/>
          </a:xfrm>
          <a:prstGeom prst="rect">
            <a:avLst/>
          </a:prstGeom>
          <a:noFill/>
        </p:spPr>
      </p:pic>
      <p:sp>
        <p:nvSpPr>
          <p:cNvPr id="29" name="TextBox 14">
            <a:extLst>
              <a:ext uri="{FF2B5EF4-FFF2-40B4-BE49-F238E27FC236}">
                <a16:creationId xmlns:a16="http://schemas.microsoft.com/office/drawing/2014/main" id="{E6DAA168-88C9-44E7-A6BB-5A7AEEE10BB3}"/>
              </a:ext>
            </a:extLst>
          </p:cNvPr>
          <p:cNvSpPr txBox="1"/>
          <p:nvPr/>
        </p:nvSpPr>
        <p:spPr>
          <a:xfrm>
            <a:off x="4644034" y="4069859"/>
            <a:ext cx="3933254" cy="1083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55"/>
              </a:lnSpc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of interviewers may unintentionally let their biases influence their perception of a candidate’s vocal confidence</a:t>
            </a:r>
            <a:endParaRPr lang="en-US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BA665ACD-8D1C-4358-8B3D-45FAFB13B5F1}"/>
              </a:ext>
            </a:extLst>
          </p:cNvPr>
          <p:cNvSpPr txBox="1"/>
          <p:nvPr/>
        </p:nvSpPr>
        <p:spPr>
          <a:xfrm>
            <a:off x="2305482" y="3690627"/>
            <a:ext cx="3933254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55"/>
              </a:lnSpc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Around</a:t>
            </a:r>
            <a:endParaRPr lang="en-US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93571051-A909-45EC-B205-375A8903B7DC}"/>
              </a:ext>
            </a:extLst>
          </p:cNvPr>
          <p:cNvSpPr txBox="1"/>
          <p:nvPr/>
        </p:nvSpPr>
        <p:spPr>
          <a:xfrm>
            <a:off x="2386113" y="270860"/>
            <a:ext cx="6235170" cy="88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STATISTICS</a:t>
            </a:r>
            <a:endParaRPr lang="en-US" sz="3600" b="1">
              <a:solidFill>
                <a:srgbClr val="FFFFFF"/>
              </a:solidFill>
              <a:latin typeface="Now Bold"/>
              <a:ea typeface="Now Bold"/>
              <a:cs typeface="Now Bold"/>
            </a:endParaRPr>
          </a:p>
        </p:txBody>
      </p:sp>
    </p:spTree>
    <p:extLst>
      <p:ext uri="{BB962C8B-B14F-4D97-AF65-F5344CB8AC3E}">
        <p14:creationId xmlns:p14="http://schemas.microsoft.com/office/powerpoint/2010/main" val="222037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D60A634-2DD9-4EDF-887E-DBE76ABD698B}"/>
              </a:ext>
            </a:extLst>
          </p:cNvPr>
          <p:cNvSpPr/>
          <p:nvPr/>
        </p:nvSpPr>
        <p:spPr>
          <a:xfrm>
            <a:off x="0" y="-25233"/>
            <a:ext cx="4360823" cy="6333409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BFC49F-EC20-49F4-B58B-EB981B4D54C1}"/>
              </a:ext>
            </a:extLst>
          </p:cNvPr>
          <p:cNvSpPr/>
          <p:nvPr/>
        </p:nvSpPr>
        <p:spPr>
          <a:xfrm>
            <a:off x="3859216" y="2087212"/>
            <a:ext cx="888374" cy="87733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8FA84B5-3D4E-44A4-BD28-4423E7256FD4}"/>
              </a:ext>
            </a:extLst>
          </p:cNvPr>
          <p:cNvSpPr/>
          <p:nvPr/>
        </p:nvSpPr>
        <p:spPr>
          <a:xfrm>
            <a:off x="3859217" y="4084833"/>
            <a:ext cx="888374" cy="888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115" y="289723"/>
            <a:ext cx="4613416" cy="868362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w Bold" panose="020B0604020202020204" charset="0"/>
              </a:rPr>
              <a:t>RESEARCH QUESTION</a:t>
            </a:r>
            <a:b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w Bold" panose="020B0604020202020204" charset="0"/>
              </a:rPr>
            </a:br>
            <a:endParaRPr lang="en-US" sz="36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w Bold" panose="020B060402020202020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149" y="2073128"/>
            <a:ext cx="6442645" cy="1142373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tone, pitch, and frequency analysis accurately assess a candidate's personality and confidence during an interview?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BF39C2-4EAF-45C7-902B-B3FC5115774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IT21319792</a:t>
            </a:r>
            <a:r>
              <a:rPr lang="en-US">
                <a:solidFill>
                  <a:schemeClr val="tx1"/>
                </a:solidFill>
              </a:rPr>
              <a:t>   |   Gunarathna N.W.P.B.M| 24-25J-047  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45CDCDE-513A-47C9-873D-F9BE6BE5841D}"/>
              </a:ext>
            </a:extLst>
          </p:cNvPr>
          <p:cNvSpPr/>
          <p:nvPr/>
        </p:nvSpPr>
        <p:spPr>
          <a:xfrm>
            <a:off x="11123928" y="4354618"/>
            <a:ext cx="2372991" cy="2320818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2F56AF71-96DE-430F-9B40-3DC87DFD0FE2}"/>
              </a:ext>
            </a:extLst>
          </p:cNvPr>
          <p:cNvSpPr/>
          <p:nvPr/>
        </p:nvSpPr>
        <p:spPr>
          <a:xfrm>
            <a:off x="10375559" y="-2079816"/>
            <a:ext cx="5244007" cy="5244007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7F2F38FD-1914-43B8-8BE7-AE7E518FE3D4}"/>
              </a:ext>
            </a:extLst>
          </p:cNvPr>
          <p:cNvSpPr/>
          <p:nvPr/>
        </p:nvSpPr>
        <p:spPr>
          <a:xfrm>
            <a:off x="4015439" y="2245929"/>
            <a:ext cx="578558" cy="559895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lum bright="40000" contras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2195C3BE-6E1D-4241-A7C6-1F1F5BDE5991}"/>
              </a:ext>
            </a:extLst>
          </p:cNvPr>
          <p:cNvSpPr txBox="1"/>
          <p:nvPr/>
        </p:nvSpPr>
        <p:spPr>
          <a:xfrm>
            <a:off x="5039106" y="4870477"/>
            <a:ext cx="928178" cy="9817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890EB577-9FCA-438B-8B97-52F7A1E73966}"/>
              </a:ext>
            </a:extLst>
          </p:cNvPr>
          <p:cNvSpPr/>
          <p:nvPr/>
        </p:nvSpPr>
        <p:spPr>
          <a:xfrm>
            <a:off x="4044564" y="4286287"/>
            <a:ext cx="533125" cy="566318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40000" contrast="4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39CE490-04B6-4E78-8C73-619BF230B97A}"/>
              </a:ext>
            </a:extLst>
          </p:cNvPr>
          <p:cNvSpPr txBox="1">
            <a:spLocks/>
          </p:cNvSpPr>
          <p:nvPr/>
        </p:nvSpPr>
        <p:spPr>
          <a:xfrm>
            <a:off x="5048040" y="4177226"/>
            <a:ext cx="6442645" cy="11423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this would help the IT industry and how this will be a Innovative approach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Autofit/>
          </a:bodyPr>
          <a:lstStyle/>
          <a:p>
            <a:r>
              <a:rPr lang="en-US" sz="3600" b="1"/>
              <a:t>RESEARCH GAP</a:t>
            </a:r>
            <a:br>
              <a:rPr lang="en-US" sz="3600" b="1"/>
            </a:br>
            <a:endParaRPr lang="en-US" sz="3600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962"/>
            <a:ext cx="10515600" cy="1067740"/>
          </a:xfrm>
        </p:spPr>
        <p:txBody>
          <a:bodyPr>
            <a:normAutofit/>
          </a:bodyPr>
          <a:lstStyle/>
          <a:p>
            <a:pPr marL="37465" indent="0">
              <a:buNone/>
            </a:pP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interview processes heavily rely on subjective evaluations and traditional metrics, often overlooking the nuanced information embedded in vocal features. </a:t>
            </a:r>
            <a:endParaRPr lang="en-US" sz="24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highlight>
                <a:srgbClr val="FFFF00"/>
              </a:highlight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C93E31-323E-448F-ACED-DBA8BD0A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701022"/>
              </p:ext>
            </p:extLst>
          </p:nvPr>
        </p:nvGraphicFramePr>
        <p:xfrm>
          <a:off x="609600" y="2316480"/>
          <a:ext cx="10668000" cy="3804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428802730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3859973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33481042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6896035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61813283"/>
                    </a:ext>
                  </a:extLst>
                </a:gridCol>
              </a:tblGrid>
              <a:tr h="604520">
                <a:tc>
                  <a:txBody>
                    <a:bodyPr/>
                    <a:lstStyle/>
                    <a:p>
                      <a:r>
                        <a:rPr lang="en-US" dirty="0"/>
                        <a:t>Reference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Paper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Proposed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024457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Analysis of Tone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775891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Analysis of Pitch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966786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r>
                        <a:rPr lang="en-US"/>
                        <a:t>Analysis of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293338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r>
                        <a:rPr lang="en-US"/>
                        <a:t>Correlation with Personality Traits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✓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347549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r>
                        <a:rPr lang="en-US"/>
                        <a:t>Confidence Level Indicators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379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406E022-C28C-4919-9E85-8C8CA5E34DF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IT21319792</a:t>
            </a:r>
            <a:r>
              <a:rPr lang="en-US">
                <a:solidFill>
                  <a:schemeClr val="tx1"/>
                </a:solidFill>
              </a:rPr>
              <a:t>   |   Gunarathna N.W.P.B.M| 24-25J-047  </a:t>
            </a:r>
          </a:p>
        </p:txBody>
      </p:sp>
    </p:spTree>
    <p:extLst>
      <p:ext uri="{BB962C8B-B14F-4D97-AF65-F5344CB8AC3E}">
        <p14:creationId xmlns:p14="http://schemas.microsoft.com/office/powerpoint/2010/main" val="1415645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1DCE-B727-4EB0-96FB-89F48876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C31B-A3FE-4DF6-8898-771AFCC9D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Objective:</a:t>
            </a:r>
          </a:p>
          <a:p>
            <a:pPr lvl="1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develop an algorithm that evaluates personality and confidence using tone, pitch, and frequency during interviews.</a:t>
            </a:r>
          </a:p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 Objectives:</a:t>
            </a:r>
          </a:p>
          <a:p>
            <a:pPr lvl="1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 key voice features that correlate with personality traits and confidence levels.</a:t>
            </a:r>
          </a:p>
          <a:p>
            <a:pPr lvl="1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 and preprocess voice data for analysis.</a:t>
            </a:r>
          </a:p>
          <a:p>
            <a:pPr lvl="1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and validate machine learning models on the voice data.</a:t>
            </a:r>
          </a:p>
          <a:p>
            <a:pPr lvl="1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Integrate the voice analysis tool into the automated interview process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EAC7B-FD6C-45A0-82D4-56BA1288819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IT21319792</a:t>
            </a:r>
            <a:r>
              <a:rPr lang="en-US">
                <a:solidFill>
                  <a:schemeClr val="tx1"/>
                </a:solidFill>
              </a:rPr>
              <a:t>   |   Gunarathna N.W.P.B.M| 24-25J-047  </a:t>
            </a:r>
          </a:p>
        </p:txBody>
      </p:sp>
      <p:sp>
        <p:nvSpPr>
          <p:cNvPr id="5" name="Freeform 35">
            <a:extLst>
              <a:ext uri="{FF2B5EF4-FFF2-40B4-BE49-F238E27FC236}">
                <a16:creationId xmlns:a16="http://schemas.microsoft.com/office/drawing/2014/main" id="{59B42D7C-5019-4C49-B362-E6F9B9389C94}"/>
              </a:ext>
            </a:extLst>
          </p:cNvPr>
          <p:cNvSpPr/>
          <p:nvPr/>
        </p:nvSpPr>
        <p:spPr>
          <a:xfrm>
            <a:off x="9801726" y="142531"/>
            <a:ext cx="2026411" cy="386860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22D0DE82-A193-4CF2-A439-48A2A1059CDE}"/>
              </a:ext>
            </a:extLst>
          </p:cNvPr>
          <p:cNvSpPr/>
          <p:nvPr/>
        </p:nvSpPr>
        <p:spPr>
          <a:xfrm>
            <a:off x="-550536" y="-829676"/>
            <a:ext cx="2425770" cy="2425770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54993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6CE96-8C9F-45F6-9211-13FBBAD217B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IT21319792</a:t>
            </a:r>
            <a:r>
              <a:rPr lang="en-US" dirty="0">
                <a:solidFill>
                  <a:schemeClr val="tx1"/>
                </a:solidFill>
              </a:rPr>
              <a:t>   |   Gunarathna N.W.P.B.M| 24-25J-047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86548-18D3-4AE3-9522-FA86735CECD5}"/>
              </a:ext>
            </a:extLst>
          </p:cNvPr>
          <p:cNvSpPr txBox="1"/>
          <p:nvPr/>
        </p:nvSpPr>
        <p:spPr>
          <a:xfrm>
            <a:off x="11658600" y="6793468"/>
            <a:ext cx="23622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diagram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A4BE77B-B76F-4E88-A17A-362E072CD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780" y="1400738"/>
            <a:ext cx="9861630" cy="45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2635A7-DB8F-C330-97A8-F8A467C56985}"/>
              </a:ext>
            </a:extLst>
          </p:cNvPr>
          <p:cNvSpPr/>
          <p:nvPr/>
        </p:nvSpPr>
        <p:spPr>
          <a:xfrm>
            <a:off x="4611150" y="2382660"/>
            <a:ext cx="3006638" cy="2909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8" y="377687"/>
            <a:ext cx="10353762" cy="970450"/>
          </a:xfrm>
        </p:spPr>
        <p:txBody>
          <a:bodyPr>
            <a:normAutofit/>
          </a:bodyPr>
          <a:lstStyle/>
          <a:p>
            <a:r>
              <a:rPr lang="en-US" sz="36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System and Software Specification Requirement</a:t>
            </a:r>
          </a:p>
          <a:p>
            <a:endParaRPr lang="en-US" sz="36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86548-18D3-4AE3-9522-FA86735CECD5}"/>
              </a:ext>
            </a:extLst>
          </p:cNvPr>
          <p:cNvSpPr txBox="1"/>
          <p:nvPr/>
        </p:nvSpPr>
        <p:spPr>
          <a:xfrm>
            <a:off x="11658600" y="6793468"/>
            <a:ext cx="23622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diagram</a:t>
            </a:r>
          </a:p>
        </p:txBody>
      </p:sp>
      <p:pic>
        <p:nvPicPr>
          <p:cNvPr id="23" name="Content Placeholder 22" descr="A computer screen with a pencil and a checklist&#10;&#10;Description automatically generated">
            <a:extLst>
              <a:ext uri="{FF2B5EF4-FFF2-40B4-BE49-F238E27FC236}">
                <a16:creationId xmlns:a16="http://schemas.microsoft.com/office/drawing/2014/main" id="{B6712E19-800D-856B-C253-F234788BE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6304" y="4795664"/>
            <a:ext cx="585305" cy="597867"/>
          </a:xfr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6F10DC-1294-E80B-6F06-F3E6857001A8}"/>
              </a:ext>
            </a:extLst>
          </p:cNvPr>
          <p:cNvSpPr/>
          <p:nvPr/>
        </p:nvSpPr>
        <p:spPr>
          <a:xfrm>
            <a:off x="856368" y="1830486"/>
            <a:ext cx="3050811" cy="40356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mputer with a gear in the screen&#10;&#10;Description automatically generated">
            <a:extLst>
              <a:ext uri="{FF2B5EF4-FFF2-40B4-BE49-F238E27FC236}">
                <a16:creationId xmlns:a16="http://schemas.microsoft.com/office/drawing/2014/main" id="{5C60FF81-14B9-9C2E-3167-EAC269EA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46" y="1525311"/>
            <a:ext cx="615812" cy="60476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04091-5C00-039B-E24F-C977118B2C3F}"/>
              </a:ext>
            </a:extLst>
          </p:cNvPr>
          <p:cNvCxnSpPr/>
          <p:nvPr/>
        </p:nvCxnSpPr>
        <p:spPr>
          <a:xfrm flipV="1">
            <a:off x="1054865" y="2428449"/>
            <a:ext cx="2615093" cy="1324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A7FE65-94DC-8D7A-2964-0D9D57A18249}"/>
              </a:ext>
            </a:extLst>
          </p:cNvPr>
          <p:cNvSpPr txBox="1"/>
          <p:nvPr/>
        </p:nvSpPr>
        <p:spPr>
          <a:xfrm>
            <a:off x="1135002" y="2110083"/>
            <a:ext cx="2502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Functional Requirements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F3AAB-7F18-5A28-F51B-861E576735D7}"/>
              </a:ext>
            </a:extLst>
          </p:cNvPr>
          <p:cNvSpPr txBox="1"/>
          <p:nvPr/>
        </p:nvSpPr>
        <p:spPr>
          <a:xfrm>
            <a:off x="4613698" y="2386170"/>
            <a:ext cx="33528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 Non-Functional Requirements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AFEE13-C90A-20A1-B940-615E1B380EFD}"/>
              </a:ext>
            </a:extLst>
          </p:cNvPr>
          <p:cNvCxnSpPr>
            <a:cxnSpLocks/>
          </p:cNvCxnSpPr>
          <p:nvPr/>
        </p:nvCxnSpPr>
        <p:spPr>
          <a:xfrm flipV="1">
            <a:off x="4710256" y="2980621"/>
            <a:ext cx="2858049" cy="2429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4734C7-8AF1-E89F-E2C4-2D64DAA3AB45}"/>
              </a:ext>
            </a:extLst>
          </p:cNvPr>
          <p:cNvSpPr txBox="1"/>
          <p:nvPr/>
        </p:nvSpPr>
        <p:spPr>
          <a:xfrm>
            <a:off x="1008523" y="2765306"/>
            <a:ext cx="264920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Audio Input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Frequency Analyze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Confidence Scoring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Feedback and reporting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51DC4-F79C-8F23-FF39-78A7FAB17DE7}"/>
              </a:ext>
            </a:extLst>
          </p:cNvPr>
          <p:cNvSpPr txBox="1"/>
          <p:nvPr/>
        </p:nvSpPr>
        <p:spPr>
          <a:xfrm>
            <a:off x="4948749" y="3468509"/>
            <a:ext cx="2395923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Performance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Accuracy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High Accuracy and Reliability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Security and Privacy</a:t>
            </a:r>
            <a:endParaRPr lang="en-US" sz="1600" dirty="0">
              <a:cs typeface="Calibri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AC4E00D-981F-C181-BCE5-70FCF9354567}"/>
              </a:ext>
            </a:extLst>
          </p:cNvPr>
          <p:cNvSpPr/>
          <p:nvPr/>
        </p:nvSpPr>
        <p:spPr>
          <a:xfrm>
            <a:off x="8410107" y="2725007"/>
            <a:ext cx="3050811" cy="21251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738DF5-E299-B56D-50C9-E1E9D3677DEC}"/>
              </a:ext>
            </a:extLst>
          </p:cNvPr>
          <p:cNvCxnSpPr>
            <a:cxnSpLocks/>
          </p:cNvCxnSpPr>
          <p:nvPr/>
        </p:nvCxnSpPr>
        <p:spPr>
          <a:xfrm flipV="1">
            <a:off x="8652777" y="3345058"/>
            <a:ext cx="2615093" cy="1324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B13099-7F90-56A3-2808-6EE0D245FB1B}"/>
              </a:ext>
            </a:extLst>
          </p:cNvPr>
          <p:cNvSpPr txBox="1"/>
          <p:nvPr/>
        </p:nvSpPr>
        <p:spPr>
          <a:xfrm>
            <a:off x="8732914" y="3026691"/>
            <a:ext cx="25025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Software Requirements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144A82-A473-BC46-F256-567AB2207F21}"/>
              </a:ext>
            </a:extLst>
          </p:cNvPr>
          <p:cNvSpPr txBox="1"/>
          <p:nvPr/>
        </p:nvSpPr>
        <p:spPr>
          <a:xfrm>
            <a:off x="8606436" y="3681914"/>
            <a:ext cx="26492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VS Code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latin typeface="Calibri"/>
                <a:ea typeface="+mn-lt"/>
                <a:cs typeface="+mn-lt"/>
              </a:rPr>
              <a:t>Jupitor</a:t>
            </a:r>
            <a:r>
              <a:rPr lang="en-US" dirty="0">
                <a:latin typeface="Calibri"/>
                <a:ea typeface="+mn-lt"/>
                <a:cs typeface="+mn-lt"/>
              </a:rPr>
              <a:t> Notebook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libri"/>
              <a:ea typeface="Open Sans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30" name="Picture 29" descr="A computer screen with a code on it&#10;&#10;Description automatically generated">
            <a:extLst>
              <a:ext uri="{FF2B5EF4-FFF2-40B4-BE49-F238E27FC236}">
                <a16:creationId xmlns:a16="http://schemas.microsoft.com/office/drawing/2014/main" id="{D08B6061-1A0C-FD69-E3BC-A8EE2B51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625" y="2503625"/>
            <a:ext cx="602836" cy="6580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9A074D-DD24-4CDC-86E9-F8F5F2996F8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IT21319792</a:t>
            </a:r>
            <a:r>
              <a:rPr lang="en-US" dirty="0">
                <a:solidFill>
                  <a:schemeClr val="tx1"/>
                </a:solidFill>
              </a:rPr>
              <a:t>   |   Gunarathna N.W.P.B.M| 24-25J-047  </a:t>
            </a:r>
          </a:p>
        </p:txBody>
      </p:sp>
    </p:spTree>
    <p:extLst>
      <p:ext uri="{BB962C8B-B14F-4D97-AF65-F5344CB8AC3E}">
        <p14:creationId xmlns:p14="http://schemas.microsoft.com/office/powerpoint/2010/main" val="301726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4009" y="4757871"/>
            <a:ext cx="2197381" cy="631217"/>
            <a:chOff x="0" y="0"/>
            <a:chExt cx="922973" cy="265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85484" y="1060515"/>
            <a:ext cx="4849625" cy="509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  <a:t>Team</a:t>
            </a:r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17946" y="2520513"/>
            <a:ext cx="2197381" cy="895545"/>
            <a:chOff x="0" y="-38100"/>
            <a:chExt cx="922973" cy="376160"/>
          </a:xfrm>
        </p:grpSpPr>
        <p:sp>
          <p:nvSpPr>
            <p:cNvPr id="8" name="Freeform 8"/>
            <p:cNvSpPr/>
            <p:nvPr/>
          </p:nvSpPr>
          <p:spPr>
            <a:xfrm>
              <a:off x="0" y="72928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8493" y="3628870"/>
            <a:ext cx="2197381" cy="759014"/>
            <a:chOff x="0" y="-38100"/>
            <a:chExt cx="922973" cy="3032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75003" y="1814780"/>
            <a:ext cx="2197381" cy="631217"/>
            <a:chOff x="0" y="0"/>
            <a:chExt cx="922973" cy="2651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60910" y="4804294"/>
            <a:ext cx="1760965" cy="2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1200" spc="2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Gunarathna N.W.P.B.M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60910" y="5051846"/>
            <a:ext cx="1760965" cy="18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050" spc="-2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21319792</a:t>
            </a:r>
            <a:endParaRPr lang="en-US" sz="1058" spc="-21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742276" y="2838558"/>
            <a:ext cx="1760965" cy="47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1350" spc="2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Thennakoon T.M.I.C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98712" y="3075067"/>
            <a:ext cx="1760965" cy="18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050" spc="-2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21170966</a:t>
            </a:r>
            <a:endParaRPr lang="en-US" sz="1058" spc="-21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56701" y="3822199"/>
            <a:ext cx="1760965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1391" spc="26" err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Anjalie</a:t>
            </a:r>
            <a:r>
              <a:rPr lang="en-US" sz="1391" spc="2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 P.M.R.S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56701" y="4069751"/>
            <a:ext cx="1760965" cy="18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050" spc="-2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21167232</a:t>
            </a:r>
            <a:endParaRPr lang="en-US" sz="1058" spc="-21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582167" y="1989273"/>
            <a:ext cx="1760965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1391" spc="26" err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Pinsara</a:t>
            </a:r>
            <a:r>
              <a:rPr lang="en-US" sz="1391" spc="2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 A.R.D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36090" y="4889101"/>
            <a:ext cx="1760965" cy="17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058" spc="-2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Marketing Head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-1319903" y="6226784"/>
            <a:ext cx="14547325" cy="631217"/>
            <a:chOff x="0" y="0"/>
            <a:chExt cx="6110362" cy="2651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1177663" y="-544051"/>
            <a:ext cx="14547325" cy="1175267"/>
            <a:chOff x="0" y="0"/>
            <a:chExt cx="6110362" cy="49365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26">
            <a:extLst>
              <a:ext uri="{FF2B5EF4-FFF2-40B4-BE49-F238E27FC236}">
                <a16:creationId xmlns:a16="http://schemas.microsoft.com/office/drawing/2014/main" id="{EB5FBDE7-16F6-DB45-8FDD-F804EC1CD3D7}"/>
              </a:ext>
            </a:extLst>
          </p:cNvPr>
          <p:cNvSpPr txBox="1"/>
          <p:nvPr/>
        </p:nvSpPr>
        <p:spPr>
          <a:xfrm>
            <a:off x="1455147" y="2213675"/>
            <a:ext cx="1760965" cy="18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050" spc="-2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21158186</a:t>
            </a:r>
            <a:endParaRPr lang="en-US" sz="1058" spc="-21" err="1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0F4B408-9D26-693E-D3BB-421582D2B4FC}"/>
              </a:ext>
            </a:extLst>
          </p:cNvPr>
          <p:cNvSpPr txBox="1">
            <a:spLocks/>
          </p:cNvSpPr>
          <p:nvPr/>
        </p:nvSpPr>
        <p:spPr>
          <a:xfrm>
            <a:off x="4282978" y="1902948"/>
            <a:ext cx="5275549" cy="39914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BASED MOCKUP EXAM</a:t>
            </a:r>
            <a:endParaRPr lang="en-US" sz="2400">
              <a:cs typeface="Calibri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9722671-F086-E7FB-7D89-718A0824E8B2}"/>
              </a:ext>
            </a:extLst>
          </p:cNvPr>
          <p:cNvSpPr txBox="1">
            <a:spLocks/>
          </p:cNvSpPr>
          <p:nvPr/>
        </p:nvSpPr>
        <p:spPr>
          <a:xfrm>
            <a:off x="4282978" y="2841644"/>
            <a:ext cx="5739375" cy="4101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r>
              <a:rPr lang="en-US" sz="24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ASSESS STRESS IN GAMIFIED ENVIRONMENT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BF98EA0-BFDB-6676-357A-0254254AE282}"/>
              </a:ext>
            </a:extLst>
          </p:cNvPr>
          <p:cNvSpPr txBox="1">
            <a:spLocks/>
          </p:cNvSpPr>
          <p:nvPr/>
        </p:nvSpPr>
        <p:spPr>
          <a:xfrm>
            <a:off x="4282978" y="3780340"/>
            <a:ext cx="6457201" cy="6200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r>
              <a:rPr lang="en-US" sz="24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ASSESS CODE COMPLEXITY AND MAINTAINABILITY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030044-8EB8-FFD4-99BE-661C30E2EB39}"/>
              </a:ext>
            </a:extLst>
          </p:cNvPr>
          <p:cNvSpPr txBox="1">
            <a:spLocks/>
          </p:cNvSpPr>
          <p:nvPr/>
        </p:nvSpPr>
        <p:spPr>
          <a:xfrm>
            <a:off x="4282978" y="4696948"/>
            <a:ext cx="6457201" cy="6200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r>
              <a:rPr lang="en-US" sz="24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ASSESS CONFIDENCE LEVEL FROM VOICE FREQUENCY</a:t>
            </a:r>
          </a:p>
        </p:txBody>
      </p:sp>
    </p:spTree>
    <p:extLst>
      <p:ext uri="{BB962C8B-B14F-4D97-AF65-F5344CB8AC3E}">
        <p14:creationId xmlns:p14="http://schemas.microsoft.com/office/powerpoint/2010/main" val="673963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FAD652-5E61-46A5-A3DC-73A9EC679B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286"/>
            <a:ext cx="10515600" cy="132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  <a:t>Workload Distribution</a:t>
            </a:r>
            <a:endParaRPr lang="en-US" sz="300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2EF82-030C-4CE4-B349-992CB0CD436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IT21319792</a:t>
            </a:r>
            <a:r>
              <a:rPr lang="en-US" dirty="0">
                <a:solidFill>
                  <a:schemeClr val="tx1"/>
                </a:solidFill>
              </a:rPr>
              <a:t>   |   Gunarathna N.W.P.B.M| 24-25J-047 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30F75F-46C8-4727-A939-07BFFADA9D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423" y="1057027"/>
            <a:ext cx="10698866" cy="47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06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39" y="499165"/>
            <a:ext cx="10353762" cy="970450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j-lt"/>
                <a:cs typeface="+mj-lt"/>
              </a:rPr>
              <a:t>Technologies, Techniques, Algorithms 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86548-18D3-4AE3-9522-FA86735CECD5}"/>
              </a:ext>
            </a:extLst>
          </p:cNvPr>
          <p:cNvSpPr txBox="1"/>
          <p:nvPr/>
        </p:nvSpPr>
        <p:spPr>
          <a:xfrm>
            <a:off x="11658600" y="6793468"/>
            <a:ext cx="23622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diagram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743A9F-B2A5-E5F9-1F45-D0770BB1FB1C}"/>
              </a:ext>
            </a:extLst>
          </p:cNvPr>
          <p:cNvSpPr/>
          <p:nvPr/>
        </p:nvSpPr>
        <p:spPr>
          <a:xfrm>
            <a:off x="924880" y="1739033"/>
            <a:ext cx="2742955" cy="3890667"/>
          </a:xfrm>
          <a:prstGeom prst="roundRect">
            <a:avLst/>
          </a:prstGeom>
          <a:solidFill>
            <a:srgbClr val="06B1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1B4E59-E1ED-E882-72AF-63940844A78E}"/>
              </a:ext>
            </a:extLst>
          </p:cNvPr>
          <p:cNvSpPr/>
          <p:nvPr/>
        </p:nvSpPr>
        <p:spPr>
          <a:xfrm>
            <a:off x="4407574" y="2108368"/>
            <a:ext cx="2610433" cy="329431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b="1">
              <a:solidFill>
                <a:srgbClr val="B3B3B3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EC1A49-D422-7022-2982-B6AAF7D076FE}"/>
              </a:ext>
            </a:extLst>
          </p:cNvPr>
          <p:cNvSpPr/>
          <p:nvPr/>
        </p:nvSpPr>
        <p:spPr>
          <a:xfrm>
            <a:off x="7853085" y="1716946"/>
            <a:ext cx="2742955" cy="3890667"/>
          </a:xfrm>
          <a:prstGeom prst="roundRect">
            <a:avLst/>
          </a:prstGeom>
          <a:solidFill>
            <a:srgbClr val="06B1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b="1">
              <a:solidFill>
                <a:srgbClr val="B3B3B3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3FE50B-91F5-7338-A794-693FBFA76E38}"/>
              </a:ext>
            </a:extLst>
          </p:cNvPr>
          <p:cNvGrpSpPr/>
          <p:nvPr/>
        </p:nvGrpSpPr>
        <p:grpSpPr>
          <a:xfrm>
            <a:off x="6488377" y="4793537"/>
            <a:ext cx="843499" cy="840321"/>
            <a:chOff x="3826899" y="5588667"/>
            <a:chExt cx="843499" cy="840321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95965D6-4AA3-1191-A71E-289AF50EB10C}"/>
                </a:ext>
              </a:extLst>
            </p:cNvPr>
            <p:cNvSpPr/>
            <p:nvPr/>
          </p:nvSpPr>
          <p:spPr>
            <a:xfrm>
              <a:off x="3826899" y="5588667"/>
              <a:ext cx="843499" cy="840321"/>
            </a:xfrm>
            <a:prstGeom prst="flowChartConnec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head with gears in it&#10;&#10;Description automatically generated">
              <a:extLst>
                <a:ext uri="{FF2B5EF4-FFF2-40B4-BE49-F238E27FC236}">
                  <a16:creationId xmlns:a16="http://schemas.microsoft.com/office/drawing/2014/main" id="{1079D894-8B77-D319-A4FA-2BDF789A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2338" y="5744816"/>
              <a:ext cx="558802" cy="514629"/>
            </a:xfrm>
            <a:prstGeom prst="rect">
              <a:avLst/>
            </a:prstGeom>
          </p:spPr>
        </p:pic>
      </p:grpSp>
      <p:pic>
        <p:nvPicPr>
          <p:cNvPr id="2" name="Picture 1" descr="A wrench and screwdriver in a blue circle&#10;&#10;Description automatically generated">
            <a:extLst>
              <a:ext uri="{FF2B5EF4-FFF2-40B4-BE49-F238E27FC236}">
                <a16:creationId xmlns:a16="http://schemas.microsoft.com/office/drawing/2014/main" id="{42DE5825-9C11-FD31-86D2-4794F871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946" y="1581426"/>
            <a:ext cx="845932" cy="834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EBC185-7371-94D7-7E36-993795FBF8CA}"/>
              </a:ext>
            </a:extLst>
          </p:cNvPr>
          <p:cNvSpPr txBox="1"/>
          <p:nvPr/>
        </p:nvSpPr>
        <p:spPr>
          <a:xfrm>
            <a:off x="1069008" y="190831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Technologies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A74B2-0F21-B8EC-FB3E-E91E6D356A82}"/>
              </a:ext>
            </a:extLst>
          </p:cNvPr>
          <p:cNvSpPr txBox="1"/>
          <p:nvPr/>
        </p:nvSpPr>
        <p:spPr>
          <a:xfrm>
            <a:off x="4404138" y="2261703"/>
            <a:ext cx="272111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Algorithms &amp; Architecture</a:t>
            </a:r>
            <a:endParaRPr lang="en-US" sz="27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CDC60-1FA6-7498-B82D-896C6F9C33BA}"/>
              </a:ext>
            </a:extLst>
          </p:cNvPr>
          <p:cNvSpPr txBox="1"/>
          <p:nvPr/>
        </p:nvSpPr>
        <p:spPr>
          <a:xfrm>
            <a:off x="7750312" y="1908312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Techniques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4E1F4-8025-7A1D-EA3A-1C5A38727E86}"/>
              </a:ext>
            </a:extLst>
          </p:cNvPr>
          <p:cNvSpPr txBox="1"/>
          <p:nvPr/>
        </p:nvSpPr>
        <p:spPr>
          <a:xfrm>
            <a:off x="1490135" y="2949167"/>
            <a:ext cx="160006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ReactJS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Python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Firebase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chemeClr val="bg1"/>
                </a:solidFill>
                <a:cs typeface="Calibri"/>
              </a:rPr>
              <a:t>Librosa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0DA747-3F48-AF5A-4654-EAEE35103682}"/>
              </a:ext>
            </a:extLst>
          </p:cNvPr>
          <p:cNvSpPr txBox="1"/>
          <p:nvPr/>
        </p:nvSpPr>
        <p:spPr>
          <a:xfrm>
            <a:off x="4671185" y="3285372"/>
            <a:ext cx="23399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Fast Fourier Transform (FFT)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MFCC Extraction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Regression Models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90291-5C8B-E7EA-E175-84F12A8F6F16}"/>
              </a:ext>
            </a:extLst>
          </p:cNvPr>
          <p:cNvSpPr txBox="1"/>
          <p:nvPr/>
        </p:nvSpPr>
        <p:spPr>
          <a:xfrm>
            <a:off x="8068363" y="2856439"/>
            <a:ext cx="24172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Signal Processing</a:t>
            </a:r>
          </a:p>
          <a:p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</p:txBody>
      </p:sp>
      <p:pic>
        <p:nvPicPr>
          <p:cNvPr id="7" name="Content Placeholder 6" descr="A white computer with gears on it&#10;&#10;Description automatically generated">
            <a:extLst>
              <a:ext uri="{FF2B5EF4-FFF2-40B4-BE49-F238E27FC236}">
                <a16:creationId xmlns:a16="http://schemas.microsoft.com/office/drawing/2014/main" id="{B665CE4E-C782-2E0C-DD10-4F1159DD7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flipH="1">
            <a:off x="649555" y="1483555"/>
            <a:ext cx="843721" cy="834887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30E1BE-E437-E35A-8AE6-DB74729F5639}"/>
              </a:ext>
            </a:extLst>
          </p:cNvPr>
          <p:cNvCxnSpPr/>
          <p:nvPr/>
        </p:nvCxnSpPr>
        <p:spPr>
          <a:xfrm flipV="1">
            <a:off x="1242604" y="2362187"/>
            <a:ext cx="2294833" cy="2206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06735F-8473-3E2C-D44D-411B20C29AC4}"/>
              </a:ext>
            </a:extLst>
          </p:cNvPr>
          <p:cNvCxnSpPr>
            <a:cxnSpLocks/>
          </p:cNvCxnSpPr>
          <p:nvPr/>
        </p:nvCxnSpPr>
        <p:spPr>
          <a:xfrm>
            <a:off x="4523408" y="2982842"/>
            <a:ext cx="2383180" cy="8837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39FA64-C873-94AE-FFE3-6F6A25D277EE}"/>
              </a:ext>
            </a:extLst>
          </p:cNvPr>
          <p:cNvCxnSpPr>
            <a:cxnSpLocks/>
          </p:cNvCxnSpPr>
          <p:nvPr/>
        </p:nvCxnSpPr>
        <p:spPr>
          <a:xfrm flipV="1">
            <a:off x="8068363" y="2362200"/>
            <a:ext cx="1908311" cy="2206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AEB944D-AF19-4D04-91CC-51A17026A07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IT21319792</a:t>
            </a:r>
            <a:r>
              <a:rPr lang="en-US" dirty="0">
                <a:solidFill>
                  <a:schemeClr val="tx1"/>
                </a:solidFill>
              </a:rPr>
              <a:t>   |   Gunarathna N.W.P.B.M| 24-25J-047  </a:t>
            </a:r>
          </a:p>
        </p:txBody>
      </p:sp>
    </p:spTree>
    <p:extLst>
      <p:ext uri="{BB962C8B-B14F-4D97-AF65-F5344CB8AC3E}">
        <p14:creationId xmlns:p14="http://schemas.microsoft.com/office/powerpoint/2010/main" val="1696947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REFERENCES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56AC71-9D73-4502-871C-70947A157F5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IT21319792</a:t>
            </a:r>
            <a:r>
              <a:rPr lang="en-US">
                <a:solidFill>
                  <a:schemeClr val="tx1"/>
                </a:solidFill>
              </a:rPr>
              <a:t>   |   Gunarathna N.W.P.B.M| 24-25J-047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02F5D-747D-455E-AC0F-505A0539342A}"/>
              </a:ext>
            </a:extLst>
          </p:cNvPr>
          <p:cNvSpPr txBox="1"/>
          <p:nvPr/>
        </p:nvSpPr>
        <p:spPr>
          <a:xfrm>
            <a:off x="737705" y="1831009"/>
            <a:ext cx="1100372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/>
              <a:t>S. P. </a:t>
            </a:r>
            <a:r>
              <a:rPr lang="en-US" dirty="0" err="1"/>
              <a:t>Dubagunta</a:t>
            </a:r>
            <a:r>
              <a:rPr lang="en-US" dirty="0"/>
              <a:t> and M. </a:t>
            </a:r>
            <a:r>
              <a:rPr lang="en-US" dirty="0" err="1"/>
              <a:t>Magimai</a:t>
            </a:r>
            <a:r>
              <a:rPr lang="en-US" dirty="0"/>
              <a:t>.-Doss, "Segment-level Training of ANNs Based on Acoustic Confidence Measures for Hybrid HMM/ANN Speech Recognition," ICASSP 2019 - 2019 IEEE International Conference on Acoustics, Speech and Signal Processing (ICASSP), Brighton, UK, 2019, pp. 6435-6439, </a:t>
            </a:r>
            <a:r>
              <a:rPr lang="en-US" dirty="0" err="1"/>
              <a:t>doi</a:t>
            </a:r>
            <a:r>
              <a:rPr lang="en-US" dirty="0"/>
              <a:t>: 10.1109/ICASSP.2019.8683513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D. Yu, J. Li, and L. Deng, "Calibration of Confidence Measures in Speech Recognition," IEEE Transactions on Audio, Speech, and Language Processing, vol. 19, no. 8, pp. 2461-2473, Nov. 2011, </a:t>
            </a:r>
            <a:r>
              <a:rPr lang="en-US" dirty="0" err="1"/>
              <a:t>doi</a:t>
            </a:r>
            <a:r>
              <a:rPr lang="en-US" dirty="0"/>
              <a:t>: 10.1109/TASL.2011.2141988.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cs typeface="Calibr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cs typeface="Calibri"/>
              </a:rPr>
              <a:t>B. </a:t>
            </a:r>
            <a:r>
              <a:rPr lang="en-US" dirty="0" err="1">
                <a:cs typeface="Calibri"/>
              </a:rPr>
              <a:t>Ziółko</a:t>
            </a:r>
            <a:r>
              <a:rPr lang="en-US" dirty="0">
                <a:cs typeface="Calibri"/>
              </a:rPr>
              <a:t>, T. </a:t>
            </a:r>
            <a:r>
              <a:rPr lang="en-US" dirty="0" err="1">
                <a:cs typeface="Calibri"/>
              </a:rPr>
              <a:t>Jadczyk</a:t>
            </a:r>
            <a:r>
              <a:rPr lang="en-US" dirty="0">
                <a:cs typeface="Calibri"/>
              </a:rPr>
              <a:t>, D. </a:t>
            </a:r>
            <a:r>
              <a:rPr lang="en-US" dirty="0" err="1">
                <a:cs typeface="Calibri"/>
              </a:rPr>
              <a:t>Skurzok</a:t>
            </a:r>
            <a:r>
              <a:rPr lang="en-US" dirty="0">
                <a:cs typeface="Calibri"/>
              </a:rPr>
              <a:t>, and M. </a:t>
            </a:r>
            <a:r>
              <a:rPr lang="en-US" dirty="0" err="1">
                <a:cs typeface="Calibri"/>
              </a:rPr>
              <a:t>Ziółko</a:t>
            </a:r>
            <a:r>
              <a:rPr lang="en-US" dirty="0">
                <a:cs typeface="Calibri"/>
              </a:rPr>
              <a:t>, "Confidence measure by substring comparison for automatic speech recognition," 2012 International Conference on Audio, Language and Image Processing, Shanghai, China, 2012, pp. 314-318, </a:t>
            </a:r>
            <a:r>
              <a:rPr lang="en-US" dirty="0" err="1">
                <a:cs typeface="Calibri"/>
              </a:rPr>
              <a:t>doi</a:t>
            </a:r>
            <a:r>
              <a:rPr lang="en-US" dirty="0">
                <a:cs typeface="Calibri"/>
              </a:rPr>
              <a:t>: 10.1109/ICALIP.2012.6376632.</a:t>
            </a:r>
          </a:p>
        </p:txBody>
      </p:sp>
    </p:spTree>
    <p:extLst>
      <p:ext uri="{BB962C8B-B14F-4D97-AF65-F5344CB8AC3E}">
        <p14:creationId xmlns:p14="http://schemas.microsoft.com/office/powerpoint/2010/main" val="3886920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207F34F-914C-482C-A0CE-237BD58056CD}"/>
              </a:ext>
            </a:extLst>
          </p:cNvPr>
          <p:cNvSpPr/>
          <p:nvPr/>
        </p:nvSpPr>
        <p:spPr>
          <a:xfrm rot="1884801">
            <a:off x="10781111" y="322292"/>
            <a:ext cx="1887831" cy="1887831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F2DF76FA-952B-4F5B-835A-60FCC167B57F}"/>
              </a:ext>
            </a:extLst>
          </p:cNvPr>
          <p:cNvSpPr/>
          <p:nvPr/>
        </p:nvSpPr>
        <p:spPr>
          <a:xfrm>
            <a:off x="-859135" y="-63191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4A0B21C-10A2-4D25-A43E-F480CF0FACD8}"/>
              </a:ext>
            </a:extLst>
          </p:cNvPr>
          <p:cNvSpPr/>
          <p:nvPr/>
        </p:nvSpPr>
        <p:spPr>
          <a:xfrm>
            <a:off x="5475909" y="-394785"/>
            <a:ext cx="7160084" cy="5477464"/>
          </a:xfrm>
          <a:custGeom>
            <a:avLst/>
            <a:gdLst/>
            <a:ahLst/>
            <a:cxnLst/>
            <a:rect l="l" t="t" r="r" b="b"/>
            <a:pathLst>
              <a:path w="7160084" h="5477464">
                <a:moveTo>
                  <a:pt x="0" y="0"/>
                </a:moveTo>
                <a:lnTo>
                  <a:pt x="7160084" y="0"/>
                </a:lnTo>
                <a:lnTo>
                  <a:pt x="7160084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CBF3510D-4210-4262-8AA8-67A74936B467}"/>
              </a:ext>
            </a:extLst>
          </p:cNvPr>
          <p:cNvSpPr txBox="1"/>
          <p:nvPr/>
        </p:nvSpPr>
        <p:spPr>
          <a:xfrm>
            <a:off x="958068" y="2386254"/>
            <a:ext cx="5766679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600">
                <a:latin typeface="Poppins Medium Bold"/>
                <a:ea typeface="Poppins Medium Bold"/>
                <a:cs typeface="Poppins Medium Bold"/>
                <a:sym typeface="Poppins Medium Bold"/>
              </a:rPr>
              <a:t>Do you have</a:t>
            </a:r>
          </a:p>
          <a:p>
            <a:pPr algn="l"/>
            <a:r>
              <a:rPr lang="en-US" sz="6600">
                <a:latin typeface="Poppins Medium Bold"/>
                <a:ea typeface="Poppins Medium Bold"/>
                <a:cs typeface="Poppins Medium Bold"/>
                <a:sym typeface="Poppins Medium Bold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7303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14C8-F64C-4427-AA25-1EA19616C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15" y="1424943"/>
            <a:ext cx="8825147" cy="101568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develop an automated interview process tool that provides a comprehensive and objective assessment of candidates by evaluating personality traits, technical skills, problem-solving abilities, code complexity, maintainability, and non-verbal communication aspects.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22362F9-B973-4A1E-B148-DD58DB8ACE97}"/>
              </a:ext>
            </a:extLst>
          </p:cNvPr>
          <p:cNvSpPr txBox="1"/>
          <p:nvPr/>
        </p:nvSpPr>
        <p:spPr>
          <a:xfrm>
            <a:off x="390757" y="132773"/>
            <a:ext cx="9655299" cy="102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RESEARCH OBJECTIVES</a:t>
            </a:r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6E7652FB-7450-4E2B-9027-40D6AF3546B2}"/>
              </a:ext>
            </a:extLst>
          </p:cNvPr>
          <p:cNvSpPr/>
          <p:nvPr/>
        </p:nvSpPr>
        <p:spPr>
          <a:xfrm flipV="1">
            <a:off x="699656" y="1213828"/>
            <a:ext cx="9057672" cy="0"/>
          </a:xfrm>
          <a:prstGeom prst="line">
            <a:avLst/>
          </a:prstGeom>
          <a:ln w="2540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267276C0-A368-4475-A6D3-1519ACF06CB3}"/>
              </a:ext>
            </a:extLst>
          </p:cNvPr>
          <p:cNvSpPr/>
          <p:nvPr/>
        </p:nvSpPr>
        <p:spPr>
          <a:xfrm>
            <a:off x="9495692" y="-330502"/>
            <a:ext cx="3269072" cy="6858000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20AB97FD-2D4B-4CE8-9796-E3FAA8CC8B24}"/>
              </a:ext>
            </a:extLst>
          </p:cNvPr>
          <p:cNvGrpSpPr/>
          <p:nvPr/>
        </p:nvGrpSpPr>
        <p:grpSpPr>
          <a:xfrm>
            <a:off x="459530" y="2651745"/>
            <a:ext cx="8356224" cy="3510972"/>
            <a:chOff x="0" y="0"/>
            <a:chExt cx="3841588" cy="1340288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1E6DA4E-C851-44C0-B2F2-2C12F3DC0616}"/>
                </a:ext>
              </a:extLst>
            </p:cNvPr>
            <p:cNvSpPr/>
            <p:nvPr/>
          </p:nvSpPr>
          <p:spPr>
            <a:xfrm>
              <a:off x="0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34DDF5C-A92B-4E29-8CFC-C57FAE7C895B}"/>
                </a:ext>
              </a:extLst>
            </p:cNvPr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CE7BD6-8D83-4F63-B40A-546B9C39F791}"/>
              </a:ext>
            </a:extLst>
          </p:cNvPr>
          <p:cNvSpPr txBox="1">
            <a:spLocks/>
          </p:cNvSpPr>
          <p:nvPr/>
        </p:nvSpPr>
        <p:spPr>
          <a:xfrm>
            <a:off x="726037" y="2906589"/>
            <a:ext cx="7919917" cy="325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To create algorithms that assess personality traits and confidence levels from vocal features.</a:t>
            </a:r>
            <a:endParaRPr lang="en-US" sz="1800">
              <a:cs typeface="Calibri"/>
            </a:endParaRPr>
          </a:p>
          <a:p>
            <a:r>
              <a:rPr lang="en-US" sz="1800"/>
              <a:t>Integrate emotional analysis and gamified assessments for evaluate technical skills.</a:t>
            </a:r>
            <a:endParaRPr lang="en-US" sz="1800">
              <a:cs typeface="Calibri"/>
            </a:endParaRPr>
          </a:p>
          <a:p>
            <a:r>
              <a:rPr lang="en-US" sz="1800"/>
              <a:t>Assesses the complexity and maintainability of code submissions.</a:t>
            </a:r>
            <a:endParaRPr lang="en-US" sz="1800">
              <a:cs typeface="Calibri"/>
            </a:endParaRPr>
          </a:p>
          <a:p>
            <a:r>
              <a:rPr lang="en-US" sz="1800"/>
              <a:t>create video-based mockup tests and cover letters to evaluate candidates’ Background suitability to the company.</a:t>
            </a:r>
            <a:endParaRPr lang="en-US" sz="1800">
              <a:cs typeface="Calibri"/>
            </a:endParaRPr>
          </a:p>
          <a:p>
            <a:r>
              <a:rPr lang="en-US" sz="1800"/>
              <a:t>Validate the effectiveness of the integrated tool against traditional assessment methods and industry benchmarks.</a:t>
            </a:r>
            <a:endParaRPr lang="en-US" sz="1800">
              <a:cs typeface="Calibri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3F48C1A-312C-472B-8AE8-EAD89A2B0AD2}"/>
              </a:ext>
            </a:extLst>
          </p:cNvPr>
          <p:cNvSpPr/>
          <p:nvPr/>
        </p:nvSpPr>
        <p:spPr>
          <a:xfrm rot="2340000">
            <a:off x="8666468" y="4395331"/>
            <a:ext cx="2035298" cy="2055529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1D51-E2DD-4418-8466-4F62E3E6B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8" y="1637905"/>
            <a:ext cx="5275549" cy="399143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PERSONALITY TRAITS</a:t>
            </a:r>
          </a:p>
        </p:txBody>
      </p:sp>
      <p:sp>
        <p:nvSpPr>
          <p:cNvPr id="4" name="Freeform 27">
            <a:extLst>
              <a:ext uri="{FF2B5EF4-FFF2-40B4-BE49-F238E27FC236}">
                <a16:creationId xmlns:a16="http://schemas.microsoft.com/office/drawing/2014/main" id="{BA00B30C-A122-4AED-A074-B1183C3C7A00}"/>
              </a:ext>
            </a:extLst>
          </p:cNvPr>
          <p:cNvSpPr/>
          <p:nvPr/>
        </p:nvSpPr>
        <p:spPr>
          <a:xfrm>
            <a:off x="-2372696" y="-2822251"/>
            <a:ext cx="4455108" cy="4455108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20000" contrast="-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27">
            <a:extLst>
              <a:ext uri="{FF2B5EF4-FFF2-40B4-BE49-F238E27FC236}">
                <a16:creationId xmlns:a16="http://schemas.microsoft.com/office/drawing/2014/main" id="{2C01DA66-86E9-47F6-835A-C20B2E781697}"/>
              </a:ext>
            </a:extLst>
          </p:cNvPr>
          <p:cNvSpPr/>
          <p:nvPr/>
        </p:nvSpPr>
        <p:spPr>
          <a:xfrm rot="9282724">
            <a:off x="9657964" y="-1609592"/>
            <a:ext cx="3219184" cy="3219184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B165B476-7A20-4234-BE7C-E00D47B4BF94}"/>
              </a:ext>
            </a:extLst>
          </p:cNvPr>
          <p:cNvGrpSpPr/>
          <p:nvPr/>
        </p:nvGrpSpPr>
        <p:grpSpPr>
          <a:xfrm>
            <a:off x="777685" y="1632857"/>
            <a:ext cx="5581780" cy="3633718"/>
            <a:chOff x="-1" y="1659889"/>
            <a:chExt cx="8223574" cy="5353516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2DDBAD48-ED0C-4AAE-A9AC-B3F10FB1D27A}"/>
                </a:ext>
              </a:extLst>
            </p:cNvPr>
            <p:cNvSpPr txBox="1"/>
            <p:nvPr/>
          </p:nvSpPr>
          <p:spPr>
            <a:xfrm>
              <a:off x="0" y="6333239"/>
              <a:ext cx="8223573" cy="68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During Interview Process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D57C6FD1-7CB8-4447-96CD-4D13FFF455BF}"/>
                </a:ext>
              </a:extLst>
            </p:cNvPr>
            <p:cNvSpPr txBox="1"/>
            <p:nvPr/>
          </p:nvSpPr>
          <p:spPr>
            <a:xfrm>
              <a:off x="-1" y="1659889"/>
              <a:ext cx="8223573" cy="4622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6000"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WHAT THIS SYSTEM WILL EVALUATE</a:t>
              </a:r>
            </a:p>
          </p:txBody>
        </p:sp>
      </p:grpSp>
      <p:sp>
        <p:nvSpPr>
          <p:cNvPr id="11" name="AutoShape 2">
            <a:extLst>
              <a:ext uri="{FF2B5EF4-FFF2-40B4-BE49-F238E27FC236}">
                <a16:creationId xmlns:a16="http://schemas.microsoft.com/office/drawing/2014/main" id="{D3874B4D-AE6C-4F04-B006-CEC3515C9755}"/>
              </a:ext>
            </a:extLst>
          </p:cNvPr>
          <p:cNvSpPr/>
          <p:nvPr/>
        </p:nvSpPr>
        <p:spPr>
          <a:xfrm rot="16200000" flipV="1">
            <a:off x="3399812" y="3263190"/>
            <a:ext cx="5254173" cy="29028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393FDE-C629-40A4-8890-812014F6F511}"/>
              </a:ext>
            </a:extLst>
          </p:cNvPr>
          <p:cNvSpPr txBox="1">
            <a:spLocks/>
          </p:cNvSpPr>
          <p:nvPr/>
        </p:nvSpPr>
        <p:spPr>
          <a:xfrm>
            <a:off x="6732418" y="2728210"/>
            <a:ext cx="5275549" cy="7210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endParaRPr lang="en-US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E73978-B84C-42D8-8D33-37B8AAFD99E4}"/>
              </a:ext>
            </a:extLst>
          </p:cNvPr>
          <p:cNvSpPr txBox="1">
            <a:spLocks/>
          </p:cNvSpPr>
          <p:nvPr/>
        </p:nvSpPr>
        <p:spPr>
          <a:xfrm>
            <a:off x="6732418" y="3771064"/>
            <a:ext cx="5275549" cy="7210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endParaRPr lang="en-US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BD6FF9-4218-483D-89BB-71015E2B69CA}"/>
              </a:ext>
            </a:extLst>
          </p:cNvPr>
          <p:cNvSpPr txBox="1">
            <a:spLocks/>
          </p:cNvSpPr>
          <p:nvPr/>
        </p:nvSpPr>
        <p:spPr>
          <a:xfrm>
            <a:off x="6732418" y="4864625"/>
            <a:ext cx="5275549" cy="7210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endParaRPr lang="en-US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20C3AAB-8A50-4428-96E4-F90F654B3FC5}"/>
              </a:ext>
            </a:extLst>
          </p:cNvPr>
          <p:cNvSpPr txBox="1">
            <a:spLocks/>
          </p:cNvSpPr>
          <p:nvPr/>
        </p:nvSpPr>
        <p:spPr>
          <a:xfrm>
            <a:off x="6094107" y="2332620"/>
            <a:ext cx="5275549" cy="399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TECHNICAL SKILLS,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FBB60A-1F72-4171-8BC3-3DC0BBDFACBE}"/>
              </a:ext>
            </a:extLst>
          </p:cNvPr>
          <p:cNvSpPr txBox="1">
            <a:spLocks/>
          </p:cNvSpPr>
          <p:nvPr/>
        </p:nvSpPr>
        <p:spPr>
          <a:xfrm>
            <a:off x="6094106" y="2883769"/>
            <a:ext cx="5275549" cy="399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PROBLEM-SOLVING ABILITIES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7C1DEB6-B290-45C0-9A8D-55436D1BBC46}"/>
              </a:ext>
            </a:extLst>
          </p:cNvPr>
          <p:cNvSpPr txBox="1">
            <a:spLocks/>
          </p:cNvSpPr>
          <p:nvPr/>
        </p:nvSpPr>
        <p:spPr>
          <a:xfrm>
            <a:off x="6094106" y="3529103"/>
            <a:ext cx="6136939" cy="487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COMPLEXITY &amp; MAINTAINABILITY</a:t>
            </a:r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7C015AC-1CB5-402B-BCD5-7D83A06D0E70}"/>
              </a:ext>
            </a:extLst>
          </p:cNvPr>
          <p:cNvSpPr txBox="1">
            <a:spLocks/>
          </p:cNvSpPr>
          <p:nvPr/>
        </p:nvSpPr>
        <p:spPr>
          <a:xfrm>
            <a:off x="6094105" y="4661345"/>
            <a:ext cx="5275549" cy="399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CONFIDENCE LEVELS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4272A4-ECC3-BF83-6F83-DF2593F83F35}"/>
              </a:ext>
            </a:extLst>
          </p:cNvPr>
          <p:cNvSpPr txBox="1">
            <a:spLocks/>
          </p:cNvSpPr>
          <p:nvPr/>
        </p:nvSpPr>
        <p:spPr>
          <a:xfrm>
            <a:off x="6094106" y="4131682"/>
            <a:ext cx="5275549" cy="3991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STRESS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6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FB5A-1611-45BC-AFF3-1415CEB7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  <a:t>OVERALL SOLUTION</a:t>
            </a:r>
            <a:endParaRPr lang="en-US" sz="3600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dobe Devanaga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673BB-CD98-4FD9-82B5-5B4C4A4F2E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52" y="942718"/>
            <a:ext cx="8893296" cy="5458081"/>
          </a:xfrm>
          <a:prstGeom prst="rect">
            <a:avLst/>
          </a:prstGeom>
        </p:spPr>
      </p:pic>
      <p:grpSp>
        <p:nvGrpSpPr>
          <p:cNvPr id="7" name="Group 36">
            <a:extLst>
              <a:ext uri="{FF2B5EF4-FFF2-40B4-BE49-F238E27FC236}">
                <a16:creationId xmlns:a16="http://schemas.microsoft.com/office/drawing/2014/main" id="{E91F0FBD-46E8-DFBE-F172-BDC1098CFE37}"/>
              </a:ext>
            </a:extLst>
          </p:cNvPr>
          <p:cNvGrpSpPr/>
          <p:nvPr/>
        </p:nvGrpSpPr>
        <p:grpSpPr>
          <a:xfrm>
            <a:off x="-1313903" y="-800412"/>
            <a:ext cx="14547325" cy="1265974"/>
            <a:chOff x="0" y="-38100"/>
            <a:chExt cx="6110362" cy="531751"/>
          </a:xfrm>
        </p:grpSpPr>
        <p:sp>
          <p:nvSpPr>
            <p:cNvPr id="4" name="Freeform 37">
              <a:extLst>
                <a:ext uri="{FF2B5EF4-FFF2-40B4-BE49-F238E27FC236}">
                  <a16:creationId xmlns:a16="http://schemas.microsoft.com/office/drawing/2014/main" id="{8CE02D8A-1DB7-485B-EFE0-54DBA473C7D1}"/>
                </a:ext>
              </a:extLst>
            </p:cNvPr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38">
              <a:extLst>
                <a:ext uri="{FF2B5EF4-FFF2-40B4-BE49-F238E27FC236}">
                  <a16:creationId xmlns:a16="http://schemas.microsoft.com/office/drawing/2014/main" id="{A7C6DB1E-7B01-AE2F-7342-D6A275FDE335}"/>
                </a:ext>
              </a:extLst>
            </p:cNvPr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38062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36">
            <a:extLst>
              <a:ext uri="{FF2B5EF4-FFF2-40B4-BE49-F238E27FC236}">
                <a16:creationId xmlns:a16="http://schemas.microsoft.com/office/drawing/2014/main" id="{CCFE2A18-E556-44A2-9CA3-1360EE6C1B03}"/>
              </a:ext>
            </a:extLst>
          </p:cNvPr>
          <p:cNvGrpSpPr/>
          <p:nvPr/>
        </p:nvGrpSpPr>
        <p:grpSpPr>
          <a:xfrm>
            <a:off x="-1258686" y="-544052"/>
            <a:ext cx="14547325" cy="1175267"/>
            <a:chOff x="0" y="0"/>
            <a:chExt cx="6110362" cy="493651"/>
          </a:xfrm>
        </p:grpSpPr>
        <p:sp>
          <p:nvSpPr>
            <p:cNvPr id="11" name="Freeform 37">
              <a:extLst>
                <a:ext uri="{FF2B5EF4-FFF2-40B4-BE49-F238E27FC236}">
                  <a16:creationId xmlns:a16="http://schemas.microsoft.com/office/drawing/2014/main" id="{BCC1B357-CF99-4CB5-AB5F-B6AC925DA02A}"/>
                </a:ext>
              </a:extLst>
            </p:cNvPr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38">
              <a:extLst>
                <a:ext uri="{FF2B5EF4-FFF2-40B4-BE49-F238E27FC236}">
                  <a16:creationId xmlns:a16="http://schemas.microsoft.com/office/drawing/2014/main" id="{FE6DA620-7675-4F1E-8145-158FAB6EBDEB}"/>
                </a:ext>
              </a:extLst>
            </p:cNvPr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BFAD652-5E61-46A5-A3DC-73A9EC679B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31215"/>
            <a:ext cx="10515600" cy="132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/>
              </a:rPr>
              <a:t>Workload Distribution</a:t>
            </a:r>
            <a:endParaRPr lang="en-US" sz="300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4FFF5-62A5-42A4-8DF6-12D5C76E30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10" y="1294307"/>
            <a:ext cx="9149531" cy="47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1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15D46D97-9F44-4EA4-89A2-479C4894EC61}"/>
</file>

<file path=customXml/itemProps2.xml><?xml version="1.0" encoding="utf-8"?>
<ds:datastoreItem xmlns:ds="http://schemas.openxmlformats.org/officeDocument/2006/customXml" ds:itemID="{1BCCA6A4-FE07-4C73-B3A9-AFA3B6E07C41}"/>
</file>

<file path=customXml/itemProps3.xml><?xml version="1.0" encoding="utf-8"?>
<ds:datastoreItem xmlns:ds="http://schemas.openxmlformats.org/officeDocument/2006/customXml" ds:itemID="{1FDC84DF-35D2-46E4-B96E-5BEE049868D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2824</Words>
  <Application>Microsoft Office PowerPoint</Application>
  <PresentationFormat>Widescreen</PresentationFormat>
  <Paragraphs>454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70" baseType="lpstr">
      <vt:lpstr>游ゴシック</vt:lpstr>
      <vt:lpstr>Adobe Devanagari</vt:lpstr>
      <vt:lpstr>Arial</vt:lpstr>
      <vt:lpstr>Arial Black</vt:lpstr>
      <vt:lpstr>Calibri</vt:lpstr>
      <vt:lpstr>Calibri Light</vt:lpstr>
      <vt:lpstr>DM Sans</vt:lpstr>
      <vt:lpstr>Now Bold</vt:lpstr>
      <vt:lpstr>Open Sans</vt:lpstr>
      <vt:lpstr>Open Sans Extra Bold</vt:lpstr>
      <vt:lpstr>Poppins</vt:lpstr>
      <vt:lpstr>Poppins Bold</vt:lpstr>
      <vt:lpstr>Poppins Medium</vt:lpstr>
      <vt:lpstr>Poppins Medium Bold</vt:lpstr>
      <vt:lpstr>Times New Roman</vt:lpstr>
      <vt:lpstr>Wingdings 2</vt:lpstr>
      <vt:lpstr>Office Theme</vt:lpstr>
      <vt:lpstr>PowerPoint Presentation</vt:lpstr>
      <vt:lpstr>PowerPoint Presentation</vt:lpstr>
      <vt:lpstr>RESEARCH PROBLEM</vt:lpstr>
      <vt:lpstr>PowerPoint Presentation</vt:lpstr>
      <vt:lpstr>PowerPoint Presentation</vt:lpstr>
      <vt:lpstr>PowerPoint Presentation</vt:lpstr>
      <vt:lpstr>PowerPoint Presentation</vt:lpstr>
      <vt:lpstr>OVERALL SOLUTION</vt:lpstr>
      <vt:lpstr>Workload Distribution</vt:lpstr>
      <vt:lpstr>PowerPoint Presentation</vt:lpstr>
      <vt:lpstr>IT21158186  | Pinsara A.R.D</vt:lpstr>
      <vt:lpstr>INTRODUCTION</vt:lpstr>
      <vt:lpstr>RESEARCH QUESTION </vt:lpstr>
      <vt:lpstr>RESEARCH GAP </vt:lpstr>
      <vt:lpstr>SPECIFIC AND SUB OBJECTIVES</vt:lpstr>
      <vt:lpstr>METHODOLOGY</vt:lpstr>
      <vt:lpstr>Workload Distribution</vt:lpstr>
      <vt:lpstr>Technologies, Techniques, Algorithms  </vt:lpstr>
      <vt:lpstr>Candidate Evaluation Process</vt:lpstr>
      <vt:lpstr>PowerPoint Presentation</vt:lpstr>
      <vt:lpstr>REFERENCES</vt:lpstr>
      <vt:lpstr>IT21170966 | Thennakoon T.M.I.C.</vt:lpstr>
      <vt:lpstr>INTRODUCTION</vt:lpstr>
      <vt:lpstr>RESEARCH GAP </vt:lpstr>
      <vt:lpstr>RESEARCH QUESTION </vt:lpstr>
      <vt:lpstr>SPECIFIC AND SUB OBJECTIVES</vt:lpstr>
      <vt:lpstr>METHODOLOGY</vt:lpstr>
      <vt:lpstr>Workload Distribution</vt:lpstr>
      <vt:lpstr>System and Software Specification Requirement </vt:lpstr>
      <vt:lpstr>Technologies, Techniques, Algorithms </vt:lpstr>
      <vt:lpstr>REFERENCES</vt:lpstr>
      <vt:lpstr>IT21167232 | P.M.R.S Anjalie</vt:lpstr>
      <vt:lpstr>INTRODUCTION</vt:lpstr>
      <vt:lpstr>RESEARCH QUESTION </vt:lpstr>
      <vt:lpstr>RESEARCH GAP </vt:lpstr>
      <vt:lpstr>SPECIFIC AND SUB OBJECTIVES</vt:lpstr>
      <vt:lpstr>METHODOLOGY</vt:lpstr>
      <vt:lpstr>Workload Distribution</vt:lpstr>
      <vt:lpstr>System and Software Specification Requirement </vt:lpstr>
      <vt:lpstr>Technologies, Techniques, Algorithms </vt:lpstr>
      <vt:lpstr>REFERENCES</vt:lpstr>
      <vt:lpstr>IT21319792 | Gunarathna N.W.P.B.M.</vt:lpstr>
      <vt:lpstr>INTRODUCTION</vt:lpstr>
      <vt:lpstr>PowerPoint Presentation</vt:lpstr>
      <vt:lpstr>RESEARCH QUESTION </vt:lpstr>
      <vt:lpstr>RESEARCH GAP </vt:lpstr>
      <vt:lpstr>SPECIFIC AND SUB OBJECTIVES</vt:lpstr>
      <vt:lpstr>METHODOLOGY</vt:lpstr>
      <vt:lpstr>System and Software Specification Requirement </vt:lpstr>
      <vt:lpstr>Workload Distribution</vt:lpstr>
      <vt:lpstr>Technologies, Techniques, Algorithms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Interview Processing System</dc:title>
  <dc:creator>Gunarathna N W P B.M. it21319792</dc:creator>
  <cp:lastModifiedBy>Gunarathna N W P B.M. it21319792</cp:lastModifiedBy>
  <cp:revision>18</cp:revision>
  <dcterms:created xsi:type="dcterms:W3CDTF">2024-08-05T03:31:31Z</dcterms:created>
  <dcterms:modified xsi:type="dcterms:W3CDTF">2024-08-16T05:03:30Z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